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2" r:id="rId3"/>
    <p:sldId id="271" r:id="rId4"/>
    <p:sldId id="268" r:id="rId5"/>
    <p:sldId id="273" r:id="rId6"/>
    <p:sldId id="265" r:id="rId7"/>
    <p:sldId id="269" r:id="rId8"/>
    <p:sldId id="267" r:id="rId9"/>
    <p:sldId id="274" r:id="rId10"/>
    <p:sldId id="275" r:id="rId11"/>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62"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65772-6FC3-45F2-A141-113490B44D8D}" type="datetimeFigureOut">
              <a:rPr lang="zh-CN" altLang="en-US" smtClean="0"/>
              <a:t>2022/6/25</a:t>
            </a:fld>
            <a:endParaRPr lang="zh-CN" altLang="en-US"/>
          </a:p>
        </p:txBody>
      </p:sp>
      <p:sp>
        <p:nvSpPr>
          <p:cNvPr id="4" name="幻灯片图像占位符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D48E9-EF2C-4565-9040-E96E048DFF1E}" type="slidenum">
              <a:rPr lang="zh-CN" altLang="en-US" smtClean="0"/>
              <a:t>‹#›</a:t>
            </a:fld>
            <a:endParaRPr lang="zh-CN" altLang="en-US"/>
          </a:p>
        </p:txBody>
      </p:sp>
    </p:spTree>
    <p:extLst>
      <p:ext uri="{BB962C8B-B14F-4D97-AF65-F5344CB8AC3E}">
        <p14:creationId xmlns:p14="http://schemas.microsoft.com/office/powerpoint/2010/main" val="198349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5"/>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5"/>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2022/6/25</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2.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41.jpeg"/><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2.png"/><Relationship Id="rId15" Type="http://schemas.openxmlformats.org/officeDocument/2006/relationships/image" Target="../media/image52.png"/><Relationship Id="rId10" Type="http://schemas.openxmlformats.org/officeDocument/2006/relationships/image" Target="../media/image47.jpeg"/><Relationship Id="rId4" Type="http://schemas.openxmlformats.org/officeDocument/2006/relationships/image" Target="../media/image1.png"/><Relationship Id="rId9" Type="http://schemas.openxmlformats.org/officeDocument/2006/relationships/image" Target="../media/image46.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12185"/>
          <a:stretch>
            <a:fillRect/>
          </a:stretch>
        </p:blipFill>
        <p:spPr>
          <a:xfrm>
            <a:off x="3645024" y="1979712"/>
            <a:ext cx="2684647" cy="2160240"/>
          </a:xfrm>
          <a:prstGeom prst="rect">
            <a:avLst/>
          </a:prstGeom>
          <a:ln w="19050">
            <a:solidFill>
              <a:srgbClr val="57CE95"/>
            </a:solidFill>
          </a:ln>
          <a:effectLst>
            <a:outerShdw blurRad="50800" dist="38100" dir="2700000" algn="tl" rotWithShape="0">
              <a:prstClr val="black">
                <a:alpha val="40000"/>
              </a:prstClr>
            </a:outerShdw>
            <a:softEdge rad="63500"/>
          </a:effectLst>
        </p:spPr>
      </p:pic>
      <p:sp>
        <p:nvSpPr>
          <p:cNvPr id="8" name="文本框 9"/>
          <p:cNvSpPr txBox="1"/>
          <p:nvPr/>
        </p:nvSpPr>
        <p:spPr>
          <a:xfrm>
            <a:off x="588792" y="4468677"/>
            <a:ext cx="5874507" cy="38164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lvl="0" algn="l">
              <a:spcBef>
                <a:spcPts val="0"/>
              </a:spcBef>
              <a:spcAft>
                <a:spcPts val="600"/>
              </a:spcAft>
              <a:buClrTx/>
              <a:buSzTx/>
              <a:defRPr/>
            </a:pPr>
            <a:r>
              <a:rPr lang="zh-CN" altLang="en-US" sz="1400" kern="0" dirty="0">
                <a:solidFill>
                  <a:schemeClr val="tx1">
                    <a:lumMod val="85000"/>
                    <a:lumOff val="15000"/>
                  </a:schemeClr>
                </a:solidFill>
                <a:sym typeface="+mn-ea"/>
              </a:rPr>
              <a:t>      </a:t>
            </a:r>
            <a:r>
              <a:rPr lang="zh-CN" altLang="en-US" b="1" kern="0" dirty="0">
                <a:solidFill>
                  <a:schemeClr val="tx1">
                    <a:lumMod val="85000"/>
                    <a:lumOff val="15000"/>
                  </a:schemeClr>
                </a:solidFill>
                <a:sym typeface="+mn-ea"/>
              </a:rPr>
              <a:t>龙海特尔福汽车电子研究所有限公司</a:t>
            </a:r>
            <a:r>
              <a:rPr lang="zh-CN" altLang="en-US" sz="1400" kern="0" dirty="0">
                <a:solidFill>
                  <a:schemeClr val="tx1">
                    <a:lumMod val="85000"/>
                    <a:lumOff val="15000"/>
                  </a:schemeClr>
                </a:solidFill>
                <a:sym typeface="+mn-ea"/>
              </a:rPr>
              <a:t>于2014年在厦门湾南岸-龙海经济开发区</a:t>
            </a:r>
            <a:r>
              <a:rPr lang="zh-CN" altLang="en-US" sz="1400" kern="0" dirty="0" smtClean="0">
                <a:solidFill>
                  <a:schemeClr val="tx1">
                    <a:lumMod val="85000"/>
                    <a:lumOff val="15000"/>
                  </a:schemeClr>
                </a:solidFill>
                <a:sym typeface="+mn-ea"/>
              </a:rPr>
              <a:t>成立，注册资本</a:t>
            </a:r>
            <a:r>
              <a:rPr lang="en-US" altLang="zh-CN" sz="1400" kern="0" dirty="0" smtClean="0">
                <a:solidFill>
                  <a:schemeClr val="tx1">
                    <a:lumMod val="85000"/>
                    <a:lumOff val="15000"/>
                  </a:schemeClr>
                </a:solidFill>
                <a:sym typeface="+mn-ea"/>
              </a:rPr>
              <a:t>10050.2</a:t>
            </a:r>
            <a:r>
              <a:rPr lang="zh-CN" altLang="en-US" sz="1400" kern="0" dirty="0" smtClean="0">
                <a:solidFill>
                  <a:schemeClr val="tx1">
                    <a:lumMod val="85000"/>
                    <a:lumOff val="15000"/>
                  </a:schemeClr>
                </a:solidFill>
                <a:sym typeface="+mn-ea"/>
              </a:rPr>
              <a:t>万元，占地</a:t>
            </a:r>
            <a:r>
              <a:rPr lang="en-US" altLang="zh-CN" sz="1400" kern="0" dirty="0" smtClean="0">
                <a:solidFill>
                  <a:schemeClr val="tx1">
                    <a:lumMod val="85000"/>
                    <a:lumOff val="15000"/>
                  </a:schemeClr>
                </a:solidFill>
                <a:sym typeface="+mn-ea"/>
              </a:rPr>
              <a:t>20</a:t>
            </a:r>
            <a:r>
              <a:rPr lang="zh-CN" altLang="en-US" sz="1400" kern="0" dirty="0" smtClean="0">
                <a:solidFill>
                  <a:schemeClr val="tx1">
                    <a:lumMod val="85000"/>
                    <a:lumOff val="15000"/>
                  </a:schemeClr>
                </a:solidFill>
                <a:sym typeface="+mn-ea"/>
              </a:rPr>
              <a:t>余亩，建筑面积</a:t>
            </a:r>
            <a:r>
              <a:rPr lang="en-US" altLang="zh-CN" sz="1400" kern="0" dirty="0" smtClean="0">
                <a:solidFill>
                  <a:schemeClr val="tx1">
                    <a:lumMod val="85000"/>
                    <a:lumOff val="15000"/>
                  </a:schemeClr>
                </a:solidFill>
                <a:sym typeface="+mn-ea"/>
              </a:rPr>
              <a:t>20000</a:t>
            </a:r>
            <a:r>
              <a:rPr lang="zh-CN" altLang="en-US" sz="1400" kern="0" dirty="0" smtClean="0">
                <a:solidFill>
                  <a:schemeClr val="tx1">
                    <a:lumMod val="85000"/>
                    <a:lumOff val="15000"/>
                  </a:schemeClr>
                </a:solidFill>
                <a:sym typeface="+mn-ea"/>
              </a:rPr>
              <a:t>平方米，现已完成</a:t>
            </a:r>
            <a:r>
              <a:rPr lang="en-US" altLang="zh-CN" sz="1400" kern="0" dirty="0" smtClean="0">
                <a:solidFill>
                  <a:schemeClr val="tx1">
                    <a:lumMod val="85000"/>
                    <a:lumOff val="15000"/>
                  </a:schemeClr>
                </a:solidFill>
                <a:sym typeface="+mn-ea"/>
              </a:rPr>
              <a:t>1000</a:t>
            </a:r>
            <a:r>
              <a:rPr lang="zh-CN" altLang="en-US" sz="1400" kern="0" dirty="0" smtClean="0">
                <a:solidFill>
                  <a:schemeClr val="tx1">
                    <a:lumMod val="85000"/>
                    <a:lumOff val="15000"/>
                  </a:schemeClr>
                </a:solidFill>
                <a:sym typeface="+mn-ea"/>
              </a:rPr>
              <a:t>平方米实验室建设。主要</a:t>
            </a:r>
            <a:r>
              <a:rPr lang="zh-CN" altLang="en-US" sz="1400" kern="0" dirty="0">
                <a:solidFill>
                  <a:schemeClr val="tx1">
                    <a:lumMod val="85000"/>
                    <a:lumOff val="15000"/>
                  </a:schemeClr>
                </a:solidFill>
                <a:sym typeface="+mn-ea"/>
              </a:rPr>
              <a:t>从事于电动汽车的EPS、ECU和汽车电子以及BMS、 DC-DC、 TCU、 MCU、Sensor</a:t>
            </a:r>
            <a:r>
              <a:rPr lang="zh-CN" altLang="en-US" sz="1400" kern="0" dirty="0" smtClean="0">
                <a:solidFill>
                  <a:schemeClr val="tx1">
                    <a:lumMod val="85000"/>
                    <a:lumOff val="15000"/>
                  </a:schemeClr>
                </a:solidFill>
                <a:sym typeface="+mn-ea"/>
              </a:rPr>
              <a:t>、电机（含有刷、无刷）等</a:t>
            </a:r>
            <a:r>
              <a:rPr lang="zh-CN" altLang="en-US" sz="1400" kern="0" dirty="0">
                <a:solidFill>
                  <a:schemeClr val="tx1">
                    <a:lumMod val="85000"/>
                    <a:lumOff val="15000"/>
                  </a:schemeClr>
                </a:solidFill>
                <a:sym typeface="+mn-ea"/>
              </a:rPr>
              <a:t>的研发，生产和销售</a:t>
            </a:r>
            <a:r>
              <a:rPr lang="zh-CN" altLang="en-US" sz="1400" kern="0" dirty="0" smtClean="0">
                <a:solidFill>
                  <a:schemeClr val="tx1">
                    <a:lumMod val="85000"/>
                    <a:lumOff val="15000"/>
                  </a:schemeClr>
                </a:solidFill>
                <a:sym typeface="+mn-ea"/>
              </a:rPr>
              <a:t>。公司</a:t>
            </a:r>
            <a:r>
              <a:rPr lang="zh-CN" altLang="en-US" sz="1400" kern="0" dirty="0">
                <a:solidFill>
                  <a:schemeClr val="tx1">
                    <a:lumMod val="85000"/>
                    <a:lumOff val="15000"/>
                  </a:schemeClr>
                </a:solidFill>
                <a:sym typeface="+mn-ea"/>
              </a:rPr>
              <a:t>引进国内外高端技术和管理人才，实行精益管理模式。并通过IATF16949体系认证，并评为</a:t>
            </a:r>
            <a:r>
              <a:rPr lang="en-US" altLang="zh-CN" sz="1400" kern="0" dirty="0">
                <a:solidFill>
                  <a:schemeClr val="tx1">
                    <a:lumMod val="85000"/>
                    <a:lumOff val="15000"/>
                  </a:schemeClr>
                </a:solidFill>
                <a:sym typeface="+mn-ea"/>
              </a:rPr>
              <a:t>“</a:t>
            </a:r>
            <a:r>
              <a:rPr lang="zh-CN" altLang="en-US" sz="1400" kern="0" dirty="0">
                <a:solidFill>
                  <a:schemeClr val="tx1">
                    <a:lumMod val="85000"/>
                    <a:lumOff val="15000"/>
                  </a:schemeClr>
                </a:solidFill>
                <a:sym typeface="+mn-ea"/>
              </a:rPr>
              <a:t>高新技术企业</a:t>
            </a:r>
            <a:r>
              <a:rPr lang="en-US" altLang="zh-CN" sz="1400" kern="0" dirty="0">
                <a:solidFill>
                  <a:schemeClr val="tx1">
                    <a:lumMod val="85000"/>
                    <a:lumOff val="15000"/>
                  </a:schemeClr>
                </a:solidFill>
                <a:sym typeface="+mn-ea"/>
              </a:rPr>
              <a:t>”</a:t>
            </a:r>
            <a:r>
              <a:rPr lang="zh-CN" altLang="en-US" sz="1400" kern="0" dirty="0">
                <a:solidFill>
                  <a:schemeClr val="tx1">
                    <a:lumMod val="85000"/>
                    <a:lumOff val="15000"/>
                  </a:schemeClr>
                </a:solidFill>
                <a:sym typeface="+mn-ea"/>
              </a:rPr>
              <a:t>为客户提供优质的产品和服务。秉承“绿色、环保”的汽车电子行业理念</a:t>
            </a:r>
            <a:r>
              <a:rPr lang="zh-CN" altLang="en-US" sz="1400" kern="0" dirty="0" smtClean="0">
                <a:solidFill>
                  <a:schemeClr val="tx1">
                    <a:lumMod val="85000"/>
                    <a:lumOff val="15000"/>
                  </a:schemeClr>
                </a:solidFill>
                <a:sym typeface="+mn-ea"/>
              </a:rPr>
              <a:t>。</a:t>
            </a:r>
            <a:endParaRPr lang="en-US" altLang="zh-CN" sz="1400" kern="0" dirty="0" smtClean="0">
              <a:solidFill>
                <a:schemeClr val="tx1">
                  <a:lumMod val="85000"/>
                  <a:lumOff val="15000"/>
                </a:schemeClr>
              </a:solidFill>
              <a:sym typeface="+mn-ea"/>
            </a:endParaRPr>
          </a:p>
          <a:p>
            <a:pPr>
              <a:spcAft>
                <a:spcPts val="600"/>
              </a:spcAft>
              <a:defRPr/>
            </a:pPr>
            <a:r>
              <a:rPr lang="zh-CN" altLang="en-US" kern="0" dirty="0">
                <a:solidFill>
                  <a:schemeClr val="tx1">
                    <a:lumMod val="85000"/>
                    <a:lumOff val="15000"/>
                  </a:schemeClr>
                </a:solidFill>
                <a:sym typeface="+mn-ea"/>
              </a:rPr>
              <a:t>   </a:t>
            </a:r>
            <a:r>
              <a:rPr lang="zh-CN" altLang="en-US" b="1" kern="0" dirty="0">
                <a:solidFill>
                  <a:schemeClr val="tx1">
                    <a:lumMod val="85000"/>
                    <a:lumOff val="15000"/>
                  </a:schemeClr>
                </a:solidFill>
                <a:sym typeface="+mn-ea"/>
              </a:rPr>
              <a:t>福建凯思达电子有限公司</a:t>
            </a:r>
            <a:r>
              <a:rPr lang="zh-CN" altLang="en-US" sz="1400" kern="0" dirty="0">
                <a:solidFill>
                  <a:schemeClr val="tx1">
                    <a:lumMod val="85000"/>
                    <a:lumOff val="15000"/>
                  </a:schemeClr>
                </a:solidFill>
                <a:sym typeface="+mn-ea"/>
              </a:rPr>
              <a:t>成立于2014年，为电机控制器系统、车用智能照明系统的研发、生产和销售为一体汽车零部件企业</a:t>
            </a:r>
            <a:r>
              <a:rPr lang="zh-CN" altLang="en-US" sz="1400" kern="0" dirty="0" smtClean="0">
                <a:solidFill>
                  <a:schemeClr val="tx1">
                    <a:lumMod val="85000"/>
                    <a:lumOff val="15000"/>
                  </a:schemeClr>
                </a:solidFill>
                <a:sym typeface="+mn-ea"/>
              </a:rPr>
              <a:t>，注册资金</a:t>
            </a:r>
            <a:r>
              <a:rPr lang="en-US" altLang="zh-CN" sz="1400" kern="0" dirty="0" smtClean="0">
                <a:solidFill>
                  <a:schemeClr val="tx1">
                    <a:lumMod val="85000"/>
                    <a:lumOff val="15000"/>
                  </a:schemeClr>
                </a:solidFill>
                <a:sym typeface="+mn-ea"/>
              </a:rPr>
              <a:t>2000</a:t>
            </a:r>
            <a:r>
              <a:rPr lang="zh-CN" altLang="en-US" sz="1400" kern="0" dirty="0" smtClean="0">
                <a:solidFill>
                  <a:schemeClr val="tx1">
                    <a:lumMod val="85000"/>
                    <a:lumOff val="15000"/>
                  </a:schemeClr>
                </a:solidFill>
                <a:sym typeface="+mn-ea"/>
              </a:rPr>
              <a:t>万元，是特尔福研究所成果落地转化生产并向市场推广的无缝对接的关联企业，现有员工</a:t>
            </a:r>
            <a:r>
              <a:rPr lang="en-US" altLang="zh-CN" sz="1400" kern="0" dirty="0" smtClean="0">
                <a:solidFill>
                  <a:schemeClr val="tx1">
                    <a:lumMod val="85000"/>
                    <a:lumOff val="15000"/>
                  </a:schemeClr>
                </a:solidFill>
                <a:sym typeface="+mn-ea"/>
              </a:rPr>
              <a:t>100</a:t>
            </a:r>
            <a:r>
              <a:rPr lang="zh-CN" altLang="en-US" sz="1400" kern="0" dirty="0" smtClean="0">
                <a:solidFill>
                  <a:schemeClr val="tx1">
                    <a:lumMod val="85000"/>
                    <a:lumOff val="15000"/>
                  </a:schemeClr>
                </a:solidFill>
                <a:sym typeface="+mn-ea"/>
              </a:rPr>
              <a:t>多</a:t>
            </a:r>
            <a:r>
              <a:rPr lang="zh-CN" altLang="en-US" sz="1400" kern="0" dirty="0">
                <a:solidFill>
                  <a:schemeClr val="tx1">
                    <a:lumMod val="85000"/>
                    <a:lumOff val="15000"/>
                  </a:schemeClr>
                </a:solidFill>
                <a:sym typeface="+mn-ea"/>
              </a:rPr>
              <a:t>人</a:t>
            </a:r>
            <a:r>
              <a:rPr lang="zh-CN" altLang="en-US" sz="1400" kern="0" dirty="0" smtClean="0">
                <a:solidFill>
                  <a:schemeClr val="tx1">
                    <a:lumMod val="85000"/>
                    <a:lumOff val="15000"/>
                  </a:schemeClr>
                </a:solidFill>
                <a:sym typeface="+mn-ea"/>
              </a:rPr>
              <a:t>，</a:t>
            </a:r>
            <a:r>
              <a:rPr lang="zh-CN" altLang="en-US" sz="1400" kern="0" dirty="0">
                <a:solidFill>
                  <a:schemeClr val="tx1">
                    <a:lumMod val="85000"/>
                    <a:lumOff val="15000"/>
                  </a:schemeClr>
                </a:solidFill>
                <a:sym typeface="+mn-ea"/>
              </a:rPr>
              <a:t>公司占地20余亩，标准厂房</a:t>
            </a:r>
            <a:r>
              <a:rPr lang="en-US" altLang="zh-CN" sz="1400" kern="0" dirty="0">
                <a:solidFill>
                  <a:schemeClr val="tx1">
                    <a:lumMod val="85000"/>
                    <a:lumOff val="15000"/>
                  </a:schemeClr>
                </a:solidFill>
                <a:sym typeface="+mn-ea"/>
              </a:rPr>
              <a:t>18</a:t>
            </a:r>
            <a:r>
              <a:rPr lang="zh-CN" altLang="en-US" sz="1400" kern="0" dirty="0">
                <a:solidFill>
                  <a:schemeClr val="tx1">
                    <a:lumMod val="85000"/>
                    <a:lumOff val="15000"/>
                  </a:schemeClr>
                </a:solidFill>
                <a:sym typeface="+mn-ea"/>
              </a:rPr>
              <a:t>000平方米。</a:t>
            </a:r>
            <a:r>
              <a:rPr lang="zh-CN" altLang="en-US" sz="1400" kern="0" dirty="0" smtClean="0">
                <a:solidFill>
                  <a:schemeClr val="tx1">
                    <a:lumMod val="85000"/>
                    <a:lumOff val="15000"/>
                  </a:schemeClr>
                </a:solidFill>
                <a:sym typeface="+mn-ea"/>
              </a:rPr>
              <a:t>自</a:t>
            </a:r>
            <a:r>
              <a:rPr lang="en-US" altLang="zh-CN" sz="1400" kern="0" dirty="0" smtClean="0">
                <a:solidFill>
                  <a:schemeClr val="tx1">
                    <a:lumMod val="85000"/>
                    <a:lumOff val="15000"/>
                  </a:schemeClr>
                </a:solidFill>
                <a:sym typeface="+mn-ea"/>
              </a:rPr>
              <a:t>2021</a:t>
            </a:r>
            <a:r>
              <a:rPr lang="zh-CN" altLang="en-US" sz="1400" kern="0" dirty="0" smtClean="0">
                <a:solidFill>
                  <a:schemeClr val="tx1">
                    <a:lumMod val="85000"/>
                    <a:lumOff val="15000"/>
                  </a:schemeClr>
                </a:solidFill>
                <a:sym typeface="+mn-ea"/>
              </a:rPr>
              <a:t>年以来，已创产值</a:t>
            </a:r>
            <a:r>
              <a:rPr lang="zh-CN" altLang="en-US" sz="1400" kern="0" dirty="0">
                <a:solidFill>
                  <a:schemeClr val="tx1">
                    <a:lumMod val="85000"/>
                    <a:lumOff val="15000"/>
                  </a:schemeClr>
                </a:solidFill>
                <a:sym typeface="+mn-ea"/>
              </a:rPr>
              <a:t>5000多万</a:t>
            </a:r>
            <a:r>
              <a:rPr lang="zh-CN" altLang="en-US" sz="1400" kern="0" dirty="0" smtClean="0">
                <a:solidFill>
                  <a:schemeClr val="tx1">
                    <a:lumMod val="85000"/>
                    <a:lumOff val="15000"/>
                  </a:schemeClr>
                </a:solidFill>
                <a:sym typeface="+mn-ea"/>
              </a:rPr>
              <a:t>元，同时公司</a:t>
            </a:r>
            <a:r>
              <a:rPr lang="zh-CN" altLang="en-US" sz="1400" kern="0" dirty="0">
                <a:solidFill>
                  <a:schemeClr val="tx1">
                    <a:lumMod val="85000"/>
                    <a:lumOff val="15000"/>
                  </a:schemeClr>
                </a:solidFill>
                <a:sym typeface="+mn-ea"/>
              </a:rPr>
              <a:t>获得国家高新技术企业及福建省“专精特新”中小企业称呼，并通过IATF16949体系认证，为客户提供优质的产品和服务。</a:t>
            </a:r>
          </a:p>
          <a:p>
            <a:pPr lvl="0" algn="l">
              <a:spcBef>
                <a:spcPts val="0"/>
              </a:spcBef>
              <a:spcAft>
                <a:spcPts val="600"/>
              </a:spcAft>
              <a:buClrTx/>
              <a:buSzTx/>
              <a:defRPr/>
            </a:pPr>
            <a:endParaRPr lang="zh-CN" altLang="en-US" sz="1400" kern="0" dirty="0">
              <a:solidFill>
                <a:schemeClr val="tx1">
                  <a:lumMod val="85000"/>
                  <a:lumOff val="15000"/>
                </a:schemeClr>
              </a:solidFill>
              <a:sym typeface="+mn-ea"/>
            </a:endParaRPr>
          </a:p>
        </p:txBody>
      </p:sp>
      <p:sp>
        <p:nvSpPr>
          <p:cNvPr id="2" name="矩形 1"/>
          <p:cNvSpPr/>
          <p:nvPr/>
        </p:nvSpPr>
        <p:spPr>
          <a:xfrm>
            <a:off x="2031824"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公司简介</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流程图: 终止 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7" name="直接连接符 6"/>
          <p:cNvCxnSpPr>
            <a:stCxn id="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36" y="1979713"/>
            <a:ext cx="2754564" cy="2160240"/>
          </a:xfrm>
          <a:prstGeom prst="rect">
            <a:avLst/>
          </a:prstGeom>
          <a:ln w="19050">
            <a:solidFill>
              <a:srgbClr val="57CE95"/>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2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招聘需求</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流程图: 终止 2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24" name="直接连接符 23"/>
          <p:cNvCxnSpPr>
            <a:stCxn id="2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96598" y="2123728"/>
            <a:ext cx="2159566" cy="1754326"/>
          </a:xfrm>
          <a:prstGeom prst="rect">
            <a:avLst/>
          </a:prstGeom>
        </p:spPr>
        <p:txBody>
          <a:bodyPr wrap="none">
            <a:spAutoFit/>
          </a:bodyPr>
          <a:lstStyle/>
          <a:p>
            <a:pPr>
              <a:lnSpc>
                <a:spcPct val="200000"/>
              </a:lnSpc>
            </a:pPr>
            <a:r>
              <a:rPr lang="en-US" altLang="zh-CN" dirty="0">
                <a:latin typeface="Arial" pitchFamily="34" charset="0"/>
                <a:cs typeface="Arial" pitchFamily="34" charset="0"/>
              </a:rPr>
              <a:t>1</a:t>
            </a:r>
            <a:r>
              <a:rPr lang="zh-CN" altLang="en-US" dirty="0">
                <a:latin typeface="Arial" pitchFamily="34" charset="0"/>
                <a:cs typeface="Arial" pitchFamily="34" charset="0"/>
              </a:rPr>
              <a:t>、助理</a:t>
            </a:r>
            <a:r>
              <a:rPr lang="zh-CN" altLang="zh-CN" dirty="0">
                <a:latin typeface="Arial" pitchFamily="34" charset="0"/>
                <a:cs typeface="Arial" pitchFamily="34" charset="0"/>
              </a:rPr>
              <a:t>硬件工程师</a:t>
            </a:r>
            <a:endParaRPr lang="en-US" altLang="zh-CN" dirty="0">
              <a:latin typeface="Arial" pitchFamily="34" charset="0"/>
              <a:cs typeface="Arial" pitchFamily="34" charset="0"/>
            </a:endParaRPr>
          </a:p>
          <a:p>
            <a:pPr>
              <a:lnSpc>
                <a:spcPct val="200000"/>
              </a:lnSpc>
            </a:pPr>
            <a:r>
              <a:rPr lang="en-US" altLang="zh-CN" dirty="0">
                <a:latin typeface="Arial" pitchFamily="34" charset="0"/>
                <a:cs typeface="Arial" pitchFamily="34" charset="0"/>
              </a:rPr>
              <a:t>2</a:t>
            </a:r>
            <a:r>
              <a:rPr lang="zh-CN" altLang="en-US" dirty="0">
                <a:latin typeface="Arial" pitchFamily="34" charset="0"/>
                <a:cs typeface="Arial" pitchFamily="34" charset="0"/>
              </a:rPr>
              <a:t>、</a:t>
            </a:r>
            <a:r>
              <a:rPr lang="zh-CN" altLang="en-US" dirty="0">
                <a:latin typeface="Arial" pitchFamily="34" charset="0"/>
                <a:cs typeface="Arial" pitchFamily="34" charset="0"/>
              </a:rPr>
              <a:t>助理</a:t>
            </a:r>
            <a:r>
              <a:rPr lang="zh-CN" altLang="en-US" dirty="0">
                <a:latin typeface="Arial" pitchFamily="34" charset="0"/>
                <a:cs typeface="Arial" pitchFamily="34" charset="0"/>
              </a:rPr>
              <a:t>软件工程师</a:t>
            </a:r>
            <a:endParaRPr lang="en-US" altLang="zh-CN" dirty="0">
              <a:latin typeface="Arial" pitchFamily="34" charset="0"/>
              <a:cs typeface="Arial" pitchFamily="34" charset="0"/>
            </a:endParaRPr>
          </a:p>
          <a:p>
            <a:pPr>
              <a:lnSpc>
                <a:spcPct val="200000"/>
              </a:lnSpc>
            </a:pPr>
            <a:r>
              <a:rPr lang="en-US" altLang="zh-CN" dirty="0">
                <a:latin typeface="Arial" pitchFamily="34" charset="0"/>
                <a:cs typeface="Arial" pitchFamily="34" charset="0"/>
              </a:rPr>
              <a:t>3</a:t>
            </a:r>
            <a:r>
              <a:rPr lang="zh-CN" altLang="en-US" dirty="0">
                <a:latin typeface="Arial" pitchFamily="34" charset="0"/>
                <a:cs typeface="Arial" pitchFamily="34" charset="0"/>
              </a:rPr>
              <a:t>、</a:t>
            </a:r>
            <a:r>
              <a:rPr lang="zh-CN" altLang="en-US" dirty="0">
                <a:latin typeface="Arial" pitchFamily="34" charset="0"/>
                <a:cs typeface="Arial" pitchFamily="34" charset="0"/>
              </a:rPr>
              <a:t>助理</a:t>
            </a:r>
            <a:r>
              <a:rPr lang="zh-CN" altLang="en-US" dirty="0">
                <a:latin typeface="Arial" pitchFamily="34" charset="0"/>
                <a:cs typeface="Arial" pitchFamily="34" charset="0"/>
              </a:rPr>
              <a:t>机械工程师</a:t>
            </a:r>
            <a:endParaRPr lang="en-US" altLang="zh-CN" dirty="0">
              <a:latin typeface="Arial" pitchFamily="34" charset="0"/>
              <a:cs typeface="Arial" pitchFamily="34" charset="0"/>
            </a:endParaRPr>
          </a:p>
        </p:txBody>
      </p:sp>
      <p:sp>
        <p:nvSpPr>
          <p:cNvPr id="31" name="矩形 30"/>
          <p:cNvSpPr/>
          <p:nvPr/>
        </p:nvSpPr>
        <p:spPr>
          <a:xfrm>
            <a:off x="764552" y="1818841"/>
            <a:ext cx="2376415" cy="400110"/>
          </a:xfrm>
          <a:prstGeom prst="rect">
            <a:avLst/>
          </a:prstGeom>
          <a:noFill/>
        </p:spPr>
        <p:txBody>
          <a:bodyPr wrap="square" lIns="91440" tIns="45720" rIns="91440" bIns="45720">
            <a:spAutoFit/>
          </a:bodyPr>
          <a:lstStyle/>
          <a:p>
            <a:r>
              <a:rPr lang="zh-CN" altLang="en-US" sz="2000" b="1" cap="none" spc="0" dirty="0" smtClean="0">
                <a:ln w="10541" cmpd="sng">
                  <a:solidFill>
                    <a:schemeClr val="accent1">
                      <a:shade val="88000"/>
                      <a:satMod val="110000"/>
                    </a:schemeClr>
                  </a:solidFill>
                  <a:prstDash val="solid"/>
                </a:ln>
                <a:effectLst/>
              </a:rPr>
              <a:t>一、招聘岗位</a:t>
            </a:r>
            <a:endParaRPr lang="zh-CN" altLang="en-US" sz="2000" b="1" cap="none" spc="0" dirty="0">
              <a:ln w="10541" cmpd="sng">
                <a:solidFill>
                  <a:schemeClr val="accent1">
                    <a:shade val="88000"/>
                    <a:satMod val="110000"/>
                  </a:schemeClr>
                </a:solidFill>
                <a:prstDash val="solid"/>
              </a:ln>
              <a:effectLst/>
            </a:endParaRPr>
          </a:p>
        </p:txBody>
      </p:sp>
      <p:sp>
        <p:nvSpPr>
          <p:cNvPr id="32" name="矩形 31"/>
          <p:cNvSpPr/>
          <p:nvPr/>
        </p:nvSpPr>
        <p:spPr>
          <a:xfrm>
            <a:off x="764704" y="3878054"/>
            <a:ext cx="2376415" cy="400110"/>
          </a:xfrm>
          <a:prstGeom prst="rect">
            <a:avLst/>
          </a:prstGeom>
          <a:noFill/>
        </p:spPr>
        <p:txBody>
          <a:bodyPr wrap="square" lIns="91440" tIns="45720" rIns="91440" bIns="45720">
            <a:spAutoFit/>
          </a:bodyPr>
          <a:lstStyle/>
          <a:p>
            <a:r>
              <a:rPr lang="zh-CN" altLang="en-US" sz="2000" b="1" cap="none" spc="0" dirty="0" smtClean="0">
                <a:ln w="10541" cmpd="sng">
                  <a:solidFill>
                    <a:schemeClr val="accent1">
                      <a:shade val="88000"/>
                      <a:satMod val="110000"/>
                    </a:schemeClr>
                  </a:solidFill>
                  <a:prstDash val="solid"/>
                </a:ln>
                <a:effectLst/>
              </a:rPr>
              <a:t>二、相关专业</a:t>
            </a:r>
            <a:endParaRPr lang="zh-CN" altLang="en-US" sz="2000" b="1" cap="none" spc="0" dirty="0">
              <a:ln w="10541" cmpd="sng">
                <a:solidFill>
                  <a:schemeClr val="accent1">
                    <a:shade val="88000"/>
                    <a:satMod val="110000"/>
                  </a:schemeClr>
                </a:solidFill>
                <a:prstDash val="solid"/>
              </a:ln>
              <a:effectLst/>
            </a:endParaRPr>
          </a:p>
        </p:txBody>
      </p:sp>
      <p:sp>
        <p:nvSpPr>
          <p:cNvPr id="33" name="矩形 32"/>
          <p:cNvSpPr/>
          <p:nvPr/>
        </p:nvSpPr>
        <p:spPr>
          <a:xfrm>
            <a:off x="764704" y="4211960"/>
            <a:ext cx="5763116" cy="454035"/>
          </a:xfrm>
          <a:prstGeom prst="rect">
            <a:avLst/>
          </a:prstGeom>
        </p:spPr>
        <p:txBody>
          <a:bodyPr wrap="none">
            <a:spAutoFit/>
          </a:bodyPr>
          <a:lstStyle/>
          <a:p>
            <a:pPr>
              <a:lnSpc>
                <a:spcPct val="150000"/>
              </a:lnSpc>
            </a:pPr>
            <a:r>
              <a:rPr lang="zh-CN" altLang="en-US" dirty="0">
                <a:latin typeface="Arial" pitchFamily="34" charset="0"/>
                <a:cs typeface="Arial" pitchFamily="34" charset="0"/>
              </a:rPr>
              <a:t>电子信息工程、软件工程、通信工程、机械自动化等等</a:t>
            </a:r>
            <a:endParaRPr lang="en-US" altLang="zh-CN" dirty="0">
              <a:latin typeface="Arial" pitchFamily="34" charset="0"/>
              <a:cs typeface="Arial" pitchFamily="34" charset="0"/>
            </a:endParaRPr>
          </a:p>
        </p:txBody>
      </p:sp>
      <p:sp>
        <p:nvSpPr>
          <p:cNvPr id="34" name="矩形 33"/>
          <p:cNvSpPr/>
          <p:nvPr/>
        </p:nvSpPr>
        <p:spPr>
          <a:xfrm>
            <a:off x="764704" y="4716016"/>
            <a:ext cx="2376415" cy="400110"/>
          </a:xfrm>
          <a:prstGeom prst="rect">
            <a:avLst/>
          </a:prstGeom>
          <a:noFill/>
        </p:spPr>
        <p:txBody>
          <a:bodyPr wrap="square" lIns="91440" tIns="45720" rIns="91440" bIns="45720">
            <a:spAutoFit/>
          </a:bodyPr>
          <a:lstStyle/>
          <a:p>
            <a:r>
              <a:rPr lang="zh-CN" altLang="en-US" sz="2000" b="1" cap="none" spc="0" dirty="0" smtClean="0">
                <a:ln w="10541" cmpd="sng">
                  <a:solidFill>
                    <a:schemeClr val="accent1">
                      <a:shade val="88000"/>
                      <a:satMod val="110000"/>
                    </a:schemeClr>
                  </a:solidFill>
                  <a:prstDash val="solid"/>
                </a:ln>
                <a:effectLst/>
              </a:rPr>
              <a:t>三、福利待遇</a:t>
            </a:r>
            <a:endParaRPr lang="zh-CN" altLang="en-US" sz="2000" b="1" cap="none" spc="0" dirty="0">
              <a:ln w="10541" cmpd="sng">
                <a:solidFill>
                  <a:schemeClr val="accent1">
                    <a:shade val="88000"/>
                    <a:satMod val="110000"/>
                  </a:schemeClr>
                </a:solidFill>
                <a:prstDash val="solid"/>
              </a:ln>
              <a:effectLst/>
            </a:endParaRPr>
          </a:p>
        </p:txBody>
      </p:sp>
      <p:sp>
        <p:nvSpPr>
          <p:cNvPr id="36" name="矩形 35"/>
          <p:cNvSpPr/>
          <p:nvPr/>
        </p:nvSpPr>
        <p:spPr>
          <a:xfrm>
            <a:off x="836712" y="6487654"/>
            <a:ext cx="4570482" cy="2031325"/>
          </a:xfrm>
          <a:prstGeom prst="rect">
            <a:avLst/>
          </a:prstGeom>
        </p:spPr>
        <p:txBody>
          <a:bodyPr wrap="none">
            <a:spAutoFit/>
          </a:bodyPr>
          <a:lstStyle/>
          <a:p>
            <a:pPr>
              <a:lnSpc>
                <a:spcPct val="200000"/>
              </a:lnSpc>
            </a:pPr>
            <a:r>
              <a:rPr lang="zh-CN" altLang="en-US" dirty="0">
                <a:latin typeface="Arial" pitchFamily="34" charset="0"/>
                <a:cs typeface="Arial" pitchFamily="34" charset="0"/>
              </a:rPr>
              <a:t>联系人：谢女士</a:t>
            </a:r>
            <a:endParaRPr lang="en-US" altLang="zh-CN" dirty="0">
              <a:latin typeface="Arial" pitchFamily="34" charset="0"/>
              <a:cs typeface="Arial" pitchFamily="34" charset="0"/>
            </a:endParaRPr>
          </a:p>
          <a:p>
            <a:pPr>
              <a:lnSpc>
                <a:spcPct val="200000"/>
              </a:lnSpc>
            </a:pPr>
            <a:r>
              <a:rPr lang="zh-CN" altLang="en-US" dirty="0">
                <a:latin typeface="Arial" pitchFamily="34" charset="0"/>
                <a:cs typeface="Arial" pitchFamily="34" charset="0"/>
              </a:rPr>
              <a:t>联系电话：</a:t>
            </a:r>
            <a:r>
              <a:rPr lang="en-US" altLang="zh-CN" dirty="0">
                <a:latin typeface="Arial" pitchFamily="34" charset="0"/>
                <a:cs typeface="Arial" pitchFamily="34" charset="0"/>
              </a:rPr>
              <a:t>17750178578</a:t>
            </a:r>
          </a:p>
          <a:p>
            <a:pPr>
              <a:lnSpc>
                <a:spcPct val="150000"/>
              </a:lnSpc>
            </a:pPr>
            <a:r>
              <a:rPr lang="zh-CN" altLang="en-US" dirty="0">
                <a:latin typeface="Arial" pitchFamily="34" charset="0"/>
                <a:cs typeface="Arial" pitchFamily="34" charset="0"/>
              </a:rPr>
              <a:t>公司地址：</a:t>
            </a:r>
            <a:r>
              <a:rPr lang="zh-CN" altLang="zh-CN" dirty="0" smtClean="0"/>
              <a:t>龙海市浮宫镇南溪湾经济开发区</a:t>
            </a:r>
            <a:endParaRPr lang="en-US" altLang="zh-CN" dirty="0" smtClean="0"/>
          </a:p>
          <a:p>
            <a:pPr>
              <a:lnSpc>
                <a:spcPct val="150000"/>
              </a:lnSpc>
            </a:pPr>
            <a:r>
              <a:rPr lang="en-US" altLang="zh-CN" dirty="0"/>
              <a:t> </a:t>
            </a:r>
            <a:r>
              <a:rPr lang="en-US" altLang="zh-CN" dirty="0" smtClean="0"/>
              <a:t>                     </a:t>
            </a:r>
            <a:r>
              <a:rPr lang="zh-CN" altLang="zh-CN" dirty="0" smtClean="0"/>
              <a:t>创业园</a:t>
            </a:r>
            <a:r>
              <a:rPr lang="en-US" altLang="zh-CN" dirty="0" smtClean="0"/>
              <a:t>C</a:t>
            </a:r>
            <a:r>
              <a:rPr lang="zh-CN" altLang="zh-CN" dirty="0" smtClean="0"/>
              <a:t>区</a:t>
            </a:r>
            <a:r>
              <a:rPr lang="en-US" altLang="zh-CN" dirty="0" smtClean="0"/>
              <a:t>1-2</a:t>
            </a:r>
            <a:r>
              <a:rPr lang="zh-CN" altLang="zh-CN" dirty="0" smtClean="0"/>
              <a:t>号楼</a:t>
            </a:r>
            <a:endParaRPr lang="en-US" altLang="zh-CN" b="1" dirty="0" smtClean="0">
              <a:latin typeface="Arial" pitchFamily="34" charset="0"/>
              <a:cs typeface="Arial" pitchFamily="34" charset="0"/>
            </a:endParaRPr>
          </a:p>
        </p:txBody>
      </p:sp>
      <p:pic>
        <p:nvPicPr>
          <p:cNvPr id="37" name="图片 36" descr="C:\Users\xrxie\AppData\Local\Temp\WeChat Files\ebdc4ad9984bf2d7dd5cf7f88a76d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15" y="6261985"/>
            <a:ext cx="1296000" cy="1296000"/>
          </a:xfrm>
          <a:prstGeom prst="rect">
            <a:avLst/>
          </a:prstGeom>
          <a:noFill/>
          <a:ln>
            <a:noFill/>
          </a:ln>
        </p:spPr>
      </p:pic>
      <p:sp>
        <p:nvSpPr>
          <p:cNvPr id="39" name="矩形 38"/>
          <p:cNvSpPr/>
          <p:nvPr/>
        </p:nvSpPr>
        <p:spPr>
          <a:xfrm>
            <a:off x="836711" y="6120551"/>
            <a:ext cx="2376415" cy="400110"/>
          </a:xfrm>
          <a:prstGeom prst="rect">
            <a:avLst/>
          </a:prstGeom>
          <a:noFill/>
        </p:spPr>
        <p:txBody>
          <a:bodyPr wrap="square" lIns="91440" tIns="45720" rIns="91440" bIns="45720">
            <a:spAutoFit/>
          </a:bodyPr>
          <a:lstStyle/>
          <a:p>
            <a:r>
              <a:rPr lang="zh-CN" altLang="en-US" sz="2000" b="1" dirty="0">
                <a:ln w="10541" cmpd="sng">
                  <a:solidFill>
                    <a:schemeClr val="accent1">
                      <a:shade val="88000"/>
                      <a:satMod val="110000"/>
                    </a:schemeClr>
                  </a:solidFill>
                  <a:prstDash val="solid"/>
                </a:ln>
              </a:rPr>
              <a:t>四</a:t>
            </a:r>
            <a:r>
              <a:rPr lang="zh-CN" altLang="en-US" sz="2000" b="1" cap="none" spc="0" dirty="0" smtClean="0">
                <a:ln w="10541" cmpd="sng">
                  <a:solidFill>
                    <a:schemeClr val="accent1">
                      <a:shade val="88000"/>
                      <a:satMod val="110000"/>
                    </a:schemeClr>
                  </a:solidFill>
                  <a:prstDash val="solid"/>
                </a:ln>
                <a:effectLst/>
              </a:rPr>
              <a:t>、联系方式</a:t>
            </a:r>
            <a:endParaRPr lang="zh-CN" altLang="en-US" sz="2000" b="1" cap="none" spc="0" dirty="0">
              <a:ln w="10541" cmpd="sng">
                <a:solidFill>
                  <a:schemeClr val="accent1">
                    <a:shade val="88000"/>
                    <a:satMod val="110000"/>
                  </a:schemeClr>
                </a:solidFill>
                <a:prstDash val="solid"/>
              </a:ln>
              <a:effectLst/>
            </a:endParaRPr>
          </a:p>
        </p:txBody>
      </p:sp>
      <p:sp>
        <p:nvSpPr>
          <p:cNvPr id="40" name="矩形 39"/>
          <p:cNvSpPr/>
          <p:nvPr/>
        </p:nvSpPr>
        <p:spPr>
          <a:xfrm>
            <a:off x="764704" y="5124221"/>
            <a:ext cx="5269391" cy="923330"/>
          </a:xfrm>
          <a:prstGeom prst="rect">
            <a:avLst/>
          </a:prstGeom>
        </p:spPr>
        <p:txBody>
          <a:bodyPr wrap="none">
            <a:spAutoFit/>
          </a:bodyPr>
          <a:lstStyle/>
          <a:p>
            <a:pPr>
              <a:lnSpc>
                <a:spcPct val="150000"/>
              </a:lnSpc>
            </a:pPr>
            <a:r>
              <a:rPr lang="zh-CN" altLang="en-US" dirty="0" smtClean="0">
                <a:latin typeface="Arial" pitchFamily="34" charset="0"/>
                <a:cs typeface="Arial" pitchFamily="34" charset="0"/>
              </a:rPr>
              <a:t>薪资</a:t>
            </a:r>
            <a:r>
              <a:rPr lang="en-US" altLang="zh-CN" dirty="0" smtClean="0">
                <a:latin typeface="Arial" pitchFamily="34" charset="0"/>
                <a:cs typeface="Arial" pitchFamily="34" charset="0"/>
              </a:rPr>
              <a:t>4000~6000</a:t>
            </a:r>
            <a:r>
              <a:rPr lang="zh-CN" altLang="en-US" dirty="0" smtClean="0">
                <a:latin typeface="Arial" pitchFamily="34" charset="0"/>
                <a:cs typeface="Arial" pitchFamily="34" charset="0"/>
              </a:rPr>
              <a:t>元，年度调薪、项目奖、加班费、</a:t>
            </a:r>
            <a:endParaRPr lang="en-US" altLang="zh-CN" dirty="0" smtClean="0">
              <a:latin typeface="Arial" pitchFamily="34" charset="0"/>
              <a:cs typeface="Arial" pitchFamily="34" charset="0"/>
            </a:endParaRPr>
          </a:p>
          <a:p>
            <a:pPr>
              <a:lnSpc>
                <a:spcPct val="150000"/>
              </a:lnSpc>
            </a:pPr>
            <a:r>
              <a:rPr lang="zh-CN" altLang="en-US" dirty="0" smtClean="0">
                <a:latin typeface="Arial" pitchFamily="34" charset="0"/>
                <a:cs typeface="Arial" pitchFamily="34" charset="0"/>
              </a:rPr>
              <a:t>缴纳五险、节假日福利、集体活动、提供宿舍</a:t>
            </a:r>
            <a:endParaRPr lang="en-US" altLang="zh-CN" dirty="0">
              <a:latin typeface="Arial" pitchFamily="34" charset="0"/>
              <a:cs typeface="Arial" pitchFamily="34" charset="0"/>
            </a:endParaRPr>
          </a:p>
        </p:txBody>
      </p:sp>
    </p:spTree>
    <p:extLst>
      <p:ext uri="{BB962C8B-B14F-4D97-AF65-F5344CB8AC3E}">
        <p14:creationId xmlns:p14="http://schemas.microsoft.com/office/powerpoint/2010/main" val="89621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2"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发展历程</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3" name="TextBox 78"/>
          <p:cNvSpPr txBox="1"/>
          <p:nvPr/>
        </p:nvSpPr>
        <p:spPr>
          <a:xfrm>
            <a:off x="563053" y="1580763"/>
            <a:ext cx="6134215"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spcBef>
                <a:spcPts val="0"/>
              </a:spcBef>
              <a:spcAft>
                <a:spcPts val="600"/>
              </a:spcAft>
              <a:defRPr/>
            </a:pPr>
            <a:r>
              <a:rPr lang="zh-CN" altLang="en-US" sz="1600" kern="0" dirty="0" smtClean="0">
                <a:solidFill>
                  <a:schemeClr val="tx1">
                    <a:lumMod val="85000"/>
                    <a:lumOff val="15000"/>
                  </a:schemeClr>
                </a:solidFill>
                <a:sym typeface="+mn-ea"/>
              </a:rPr>
              <a:t>       </a:t>
            </a:r>
            <a:r>
              <a:rPr lang="en-US" altLang="zh-CN" sz="1600" kern="0" dirty="0" smtClean="0">
                <a:solidFill>
                  <a:schemeClr val="tx1"/>
                </a:solidFill>
              </a:rPr>
              <a:t>“</a:t>
            </a:r>
            <a:r>
              <a:rPr lang="zh-CN" altLang="en-US" sz="1600" kern="0" dirty="0" smtClean="0">
                <a:solidFill>
                  <a:schemeClr val="tx1"/>
                </a:solidFill>
              </a:rPr>
              <a:t>长风破浪会有时</a:t>
            </a:r>
            <a:r>
              <a:rPr lang="zh-CN" altLang="en-US" sz="1600" kern="0" dirty="0">
                <a:solidFill>
                  <a:schemeClr val="tx1"/>
                </a:solidFill>
              </a:rPr>
              <a:t>，直挂云帆济</a:t>
            </a:r>
            <a:r>
              <a:rPr lang="zh-CN" altLang="en-US" sz="1600" kern="0" dirty="0" smtClean="0">
                <a:solidFill>
                  <a:schemeClr val="tx1"/>
                </a:solidFill>
              </a:rPr>
              <a:t>沧海</a:t>
            </a:r>
            <a:r>
              <a:rPr lang="en-US" altLang="zh-CN" sz="1600" kern="0" dirty="0" smtClean="0">
                <a:solidFill>
                  <a:schemeClr val="tx1"/>
                </a:solidFill>
              </a:rPr>
              <a:t>”</a:t>
            </a:r>
            <a:r>
              <a:rPr lang="zh-CN" altLang="en-US" sz="1600" kern="0" dirty="0" smtClean="0">
                <a:solidFill>
                  <a:schemeClr val="tx1"/>
                </a:solidFill>
              </a:rPr>
              <a:t>，尽管前路障碍重重，但相信公司在陈少棠博士的带领下，公司规模能一年一个上升势头，到达理想的彼岸。</a:t>
            </a:r>
            <a:endParaRPr lang="zh-CN" altLang="en-US" sz="1600" kern="0" dirty="0">
              <a:solidFill>
                <a:schemeClr val="tx1"/>
              </a:solidFill>
            </a:endParaRPr>
          </a:p>
        </p:txBody>
      </p:sp>
      <p:sp>
        <p:nvSpPr>
          <p:cNvPr id="9" name="AutoShape 3"/>
          <p:cNvSpPr>
            <a:spLocks noChangeArrowheads="1"/>
          </p:cNvSpPr>
          <p:nvPr/>
        </p:nvSpPr>
        <p:spPr bwMode="ltGray">
          <a:xfrm>
            <a:off x="2492896" y="4459922"/>
            <a:ext cx="1955428" cy="391978"/>
          </a:xfrm>
          <a:prstGeom prst="bevel">
            <a:avLst>
              <a:gd name="adj" fmla="val 12639"/>
            </a:avLst>
          </a:prstGeom>
          <a:solidFill>
            <a:schemeClr val="accent1"/>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AutoShape 4"/>
          <p:cNvSpPr>
            <a:spLocks noChangeArrowheads="1"/>
          </p:cNvSpPr>
          <p:nvPr/>
        </p:nvSpPr>
        <p:spPr bwMode="ltGray">
          <a:xfrm>
            <a:off x="1844824" y="5332150"/>
            <a:ext cx="1817687" cy="386968"/>
          </a:xfrm>
          <a:prstGeom prst="bevel">
            <a:avLst>
              <a:gd name="adj" fmla="val 12639"/>
            </a:avLst>
          </a:prstGeom>
          <a:solidFill>
            <a:schemeClr val="accent1"/>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AutoShape 5"/>
          <p:cNvSpPr>
            <a:spLocks noChangeArrowheads="1"/>
          </p:cNvSpPr>
          <p:nvPr/>
        </p:nvSpPr>
        <p:spPr bwMode="ltGray">
          <a:xfrm>
            <a:off x="692696" y="7109409"/>
            <a:ext cx="1878806" cy="414919"/>
          </a:xfrm>
          <a:prstGeom prst="bevel">
            <a:avLst>
              <a:gd name="adj" fmla="val 10407"/>
            </a:avLst>
          </a:prstGeom>
          <a:solidFill>
            <a:schemeClr val="accent1"/>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AutoShape 6"/>
          <p:cNvSpPr>
            <a:spLocks noChangeArrowheads="1"/>
          </p:cNvSpPr>
          <p:nvPr/>
        </p:nvSpPr>
        <p:spPr bwMode="ltGray">
          <a:xfrm>
            <a:off x="170656" y="7772290"/>
            <a:ext cx="1861166" cy="400110"/>
          </a:xfrm>
          <a:prstGeom prst="bevel">
            <a:avLst>
              <a:gd name="adj" fmla="val 12639"/>
            </a:avLst>
          </a:prstGeom>
          <a:solidFill>
            <a:schemeClr val="accent1"/>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10"/>
          <p:cNvSpPr>
            <a:spLocks noChangeArrowheads="1"/>
          </p:cNvSpPr>
          <p:nvPr/>
        </p:nvSpPr>
        <p:spPr bwMode="auto">
          <a:xfrm>
            <a:off x="1951530" y="5324018"/>
            <a:ext cx="16214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chemeClr val="bg1"/>
                </a:solidFill>
                <a:latin typeface="Arial" pitchFamily="34" charset="0"/>
                <a:cs typeface="Arial" pitchFamily="34" charset="0"/>
              </a:rPr>
              <a:t>2018</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17" name="Rectangle 11"/>
          <p:cNvSpPr>
            <a:spLocks noChangeArrowheads="1"/>
          </p:cNvSpPr>
          <p:nvPr/>
        </p:nvSpPr>
        <p:spPr bwMode="auto">
          <a:xfrm>
            <a:off x="2492896" y="4459922"/>
            <a:ext cx="20431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000" dirty="0" smtClean="0">
                <a:solidFill>
                  <a:schemeClr val="bg1"/>
                </a:solidFill>
                <a:latin typeface="Arial" pitchFamily="34" charset="0"/>
                <a:cs typeface="Arial" pitchFamily="34" charset="0"/>
              </a:rPr>
              <a:t>2019</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18" name="Rectangle 12"/>
          <p:cNvSpPr>
            <a:spLocks noChangeArrowheads="1"/>
          </p:cNvSpPr>
          <p:nvPr/>
        </p:nvSpPr>
        <p:spPr bwMode="auto">
          <a:xfrm>
            <a:off x="840904" y="7124218"/>
            <a:ext cx="15799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chemeClr val="bg1"/>
                </a:solidFill>
                <a:latin typeface="Arial" pitchFamily="34" charset="0"/>
                <a:cs typeface="Arial" pitchFamily="34" charset="0"/>
              </a:rPr>
              <a:t>2016</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392460" y="7772290"/>
            <a:ext cx="15243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chemeClr val="bg1"/>
                </a:solidFill>
                <a:latin typeface="Arial" pitchFamily="34" charset="0"/>
                <a:cs typeface="Arial" pitchFamily="34" charset="0"/>
              </a:rPr>
              <a:t>2015</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20" name="Rectangle 14"/>
          <p:cNvSpPr>
            <a:spLocks noChangeArrowheads="1"/>
          </p:cNvSpPr>
          <p:nvPr/>
        </p:nvSpPr>
        <p:spPr bwMode="auto">
          <a:xfrm>
            <a:off x="2420888" y="4808492"/>
            <a:ext cx="3423497"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latin typeface="Arial" pitchFamily="34" charset="0"/>
                <a:cs typeface="Arial" pitchFamily="34" charset="0"/>
                <a:sym typeface="+mn-lt"/>
              </a:rPr>
              <a:t>凯思达营业突破</a:t>
            </a:r>
            <a:r>
              <a:rPr lang="en-US" altLang="zh-CN" sz="1100" dirty="0">
                <a:latin typeface="Arial" pitchFamily="34" charset="0"/>
                <a:cs typeface="Arial" pitchFamily="34" charset="0"/>
                <a:sym typeface="+mn-lt"/>
              </a:rPr>
              <a:t>3</a:t>
            </a:r>
            <a:r>
              <a:rPr lang="en-US" altLang="zh-CN" sz="1100" dirty="0" smtClean="0">
                <a:latin typeface="Arial" pitchFamily="34" charset="0"/>
                <a:cs typeface="Arial" pitchFamily="34" charset="0"/>
                <a:sym typeface="+mn-lt"/>
              </a:rPr>
              <a:t>000</a:t>
            </a:r>
            <a:r>
              <a:rPr lang="zh-CN" altLang="en-US" sz="1100" dirty="0" smtClean="0">
                <a:latin typeface="Arial" pitchFamily="34" charset="0"/>
                <a:cs typeface="Arial" pitchFamily="34" charset="0"/>
                <a:sym typeface="+mn-lt"/>
              </a:rPr>
              <a:t>万，</a:t>
            </a:r>
            <a:r>
              <a:rPr lang="zh-CN" altLang="en-US" sz="1100" dirty="0" smtClean="0">
                <a:solidFill>
                  <a:srgbClr val="000000"/>
                </a:solidFill>
                <a:latin typeface="Arial" pitchFamily="34" charset="0"/>
                <a:cs typeface="Arial" pitchFamily="34" charset="0"/>
                <a:sym typeface="+mn-lt"/>
              </a:rPr>
              <a:t>荣获</a:t>
            </a:r>
            <a:r>
              <a:rPr lang="zh-CN" altLang="en-US" sz="1100" dirty="0">
                <a:solidFill>
                  <a:srgbClr val="000000"/>
                </a:solidFill>
                <a:latin typeface="Arial" pitchFamily="34" charset="0"/>
                <a:cs typeface="Arial" pitchFamily="34" charset="0"/>
                <a:sym typeface="+mn-lt"/>
              </a:rPr>
              <a:t>规模企业称号。</a:t>
            </a:r>
            <a:endParaRPr lang="en-US" altLang="zh-CN" sz="1100" dirty="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a:t>
            </a:r>
            <a:r>
              <a:rPr lang="zh-CN" altLang="en-US" sz="1100" dirty="0">
                <a:solidFill>
                  <a:srgbClr val="000000"/>
                </a:solidFill>
                <a:latin typeface="Arial" pitchFamily="34" charset="0"/>
                <a:cs typeface="Arial" pitchFamily="34" charset="0"/>
                <a:sym typeface="+mn-lt"/>
              </a:rPr>
              <a:t>通过</a:t>
            </a:r>
            <a:r>
              <a:rPr lang="en-US" altLang="zh-CN" sz="1100" dirty="0">
                <a:solidFill>
                  <a:srgbClr val="000000"/>
                </a:solidFill>
                <a:latin typeface="Arial" pitchFamily="34" charset="0"/>
                <a:cs typeface="Arial" pitchFamily="34" charset="0"/>
                <a:sym typeface="+mn-lt"/>
              </a:rPr>
              <a:t>BMS</a:t>
            </a:r>
            <a:r>
              <a:rPr lang="zh-CN" altLang="en-US" sz="1100" dirty="0">
                <a:solidFill>
                  <a:srgbClr val="000000"/>
                </a:solidFill>
                <a:latin typeface="Arial" pitchFamily="34" charset="0"/>
                <a:cs typeface="Arial" pitchFamily="34" charset="0"/>
                <a:sym typeface="+mn-lt"/>
              </a:rPr>
              <a:t>产品的批量生产。</a:t>
            </a:r>
            <a:endParaRPr lang="en-US" altLang="zh-CN" sz="1100" dirty="0">
              <a:solidFill>
                <a:srgbClr val="000000"/>
              </a:solidFill>
              <a:latin typeface="Arial" pitchFamily="34" charset="0"/>
              <a:cs typeface="Arial" pitchFamily="34" charset="0"/>
              <a:sym typeface="+mn-lt"/>
            </a:endParaRPr>
          </a:p>
        </p:txBody>
      </p:sp>
      <p:sp>
        <p:nvSpPr>
          <p:cNvPr id="21" name="Rectangle 15"/>
          <p:cNvSpPr>
            <a:spLocks noChangeArrowheads="1"/>
          </p:cNvSpPr>
          <p:nvPr/>
        </p:nvSpPr>
        <p:spPr bwMode="auto">
          <a:xfrm>
            <a:off x="1747189" y="5717086"/>
            <a:ext cx="3482011" cy="72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en-US" altLang="zh-CN" sz="1100" dirty="0" smtClean="0">
                <a:solidFill>
                  <a:srgbClr val="000000"/>
                </a:solidFill>
                <a:latin typeface="Arial" pitchFamily="34" charset="0"/>
                <a:cs typeface="Arial" pitchFamily="34" charset="0"/>
                <a:sym typeface="+mn-lt"/>
              </a:rPr>
              <a:t>&amp;</a:t>
            </a:r>
            <a:r>
              <a:rPr lang="zh-CN" altLang="en-US" sz="1100" dirty="0" smtClean="0">
                <a:solidFill>
                  <a:srgbClr val="000000"/>
                </a:solidFill>
                <a:latin typeface="Arial" pitchFamily="34" charset="0"/>
                <a:cs typeface="Arial" pitchFamily="34" charset="0"/>
                <a:sym typeface="+mn-lt"/>
              </a:rPr>
              <a:t>特尔福分别荣获</a:t>
            </a:r>
            <a:r>
              <a:rPr lang="zh-CN" altLang="en-US" sz="1100" dirty="0">
                <a:solidFill>
                  <a:srgbClr val="000000"/>
                </a:solidFill>
                <a:latin typeface="Arial" pitchFamily="34" charset="0"/>
                <a:cs typeface="Arial" pitchFamily="34" charset="0"/>
                <a:sym typeface="+mn-lt"/>
              </a:rPr>
              <a:t>省级高新技术企业称号。</a:t>
            </a:r>
            <a:endParaRPr lang="en-US" altLang="zh-CN" sz="1100" dirty="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en-US" altLang="zh-CN" sz="1100" dirty="0" smtClean="0">
                <a:solidFill>
                  <a:srgbClr val="000000"/>
                </a:solidFill>
                <a:latin typeface="Arial" pitchFamily="34" charset="0"/>
                <a:cs typeface="Arial" pitchFamily="34" charset="0"/>
                <a:sym typeface="+mn-lt"/>
              </a:rPr>
              <a:t>&amp;</a:t>
            </a:r>
            <a:r>
              <a:rPr lang="zh-CN" altLang="en-US" sz="1100" dirty="0" smtClean="0">
                <a:solidFill>
                  <a:srgbClr val="000000"/>
                </a:solidFill>
                <a:latin typeface="Arial" pitchFamily="34" charset="0"/>
                <a:cs typeface="Arial" pitchFamily="34" charset="0"/>
                <a:sym typeface="+mn-lt"/>
              </a:rPr>
              <a:t>特尔福分别获得</a:t>
            </a:r>
            <a:r>
              <a:rPr lang="en-US" altLang="zh-CN" sz="1100" dirty="0">
                <a:solidFill>
                  <a:srgbClr val="000000"/>
                </a:solidFill>
                <a:latin typeface="Arial" pitchFamily="34" charset="0"/>
                <a:cs typeface="Arial" pitchFamily="34" charset="0"/>
                <a:sym typeface="+mn-lt"/>
              </a:rPr>
              <a:t>IATF16949:2016</a:t>
            </a:r>
            <a:r>
              <a:rPr lang="zh-CN" altLang="en-US" sz="1100" dirty="0">
                <a:solidFill>
                  <a:srgbClr val="000000"/>
                </a:solidFill>
                <a:latin typeface="Arial" pitchFamily="34" charset="0"/>
                <a:cs typeface="Arial" pitchFamily="34" charset="0"/>
                <a:sym typeface="+mn-lt"/>
              </a:rPr>
              <a:t>认证证书。</a:t>
            </a:r>
            <a:endParaRPr lang="en-US" altLang="zh-CN" sz="1100" dirty="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zh-CN" altLang="en-US" sz="1100" dirty="0">
                <a:solidFill>
                  <a:srgbClr val="000000"/>
                </a:solidFill>
                <a:latin typeface="Arial" pitchFamily="34" charset="0"/>
                <a:cs typeface="Arial" pitchFamily="34" charset="0"/>
                <a:sym typeface="+mn-lt"/>
              </a:rPr>
              <a:t>公司开始扭亏为盈，创收</a:t>
            </a:r>
            <a:r>
              <a:rPr lang="en-US" altLang="zh-CN" sz="1100" dirty="0">
                <a:solidFill>
                  <a:srgbClr val="000000"/>
                </a:solidFill>
                <a:latin typeface="Arial" pitchFamily="34" charset="0"/>
                <a:cs typeface="Arial" pitchFamily="34" charset="0"/>
                <a:sym typeface="+mn-lt"/>
              </a:rPr>
              <a:t>2700</a:t>
            </a:r>
            <a:r>
              <a:rPr lang="zh-CN" altLang="en-US" sz="1100" dirty="0">
                <a:solidFill>
                  <a:srgbClr val="000000"/>
                </a:solidFill>
                <a:latin typeface="Arial" pitchFamily="34" charset="0"/>
                <a:cs typeface="Arial" pitchFamily="34" charset="0"/>
                <a:sym typeface="+mn-lt"/>
              </a:rPr>
              <a:t>万元。</a:t>
            </a:r>
          </a:p>
        </p:txBody>
      </p:sp>
      <p:sp>
        <p:nvSpPr>
          <p:cNvPr id="22" name="Rectangle 16"/>
          <p:cNvSpPr>
            <a:spLocks noChangeArrowheads="1"/>
          </p:cNvSpPr>
          <p:nvPr/>
        </p:nvSpPr>
        <p:spPr bwMode="auto">
          <a:xfrm>
            <a:off x="620688" y="7508431"/>
            <a:ext cx="5710714" cy="3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zh-CN" altLang="en-US" sz="1100" dirty="0">
                <a:solidFill>
                  <a:srgbClr val="000000"/>
                </a:solidFill>
                <a:latin typeface="Arial" pitchFamily="34" charset="0"/>
                <a:cs typeface="Arial" pitchFamily="34" charset="0"/>
                <a:sym typeface="+mn-lt"/>
              </a:rPr>
              <a:t>公司启动并通过</a:t>
            </a:r>
            <a:r>
              <a:rPr lang="en-US" altLang="zh-CN" sz="1100" dirty="0">
                <a:solidFill>
                  <a:srgbClr val="000000"/>
                </a:solidFill>
                <a:latin typeface="Arial" pitchFamily="34" charset="0"/>
                <a:cs typeface="Arial" pitchFamily="34" charset="0"/>
                <a:sym typeface="+mn-lt"/>
              </a:rPr>
              <a:t>TS16949</a:t>
            </a:r>
            <a:r>
              <a:rPr lang="zh-CN" altLang="en-US" sz="1100" dirty="0">
                <a:solidFill>
                  <a:srgbClr val="000000"/>
                </a:solidFill>
                <a:latin typeface="Arial" pitchFamily="34" charset="0"/>
                <a:cs typeface="Arial" pitchFamily="34" charset="0"/>
                <a:sym typeface="+mn-lt"/>
              </a:rPr>
              <a:t>汽车行业质量管理体系认证阶段审核。</a:t>
            </a:r>
            <a:endParaRPr lang="en-US" altLang="zh-CN" sz="1100" dirty="0">
              <a:solidFill>
                <a:srgbClr val="000000"/>
              </a:solidFill>
              <a:latin typeface="Arial" pitchFamily="34" charset="0"/>
              <a:cs typeface="Arial" pitchFamily="34" charset="0"/>
              <a:sym typeface="+mn-lt"/>
            </a:endParaRPr>
          </a:p>
        </p:txBody>
      </p:sp>
      <p:sp>
        <p:nvSpPr>
          <p:cNvPr id="23" name="Rectangle 17"/>
          <p:cNvSpPr>
            <a:spLocks noChangeArrowheads="1"/>
          </p:cNvSpPr>
          <p:nvPr/>
        </p:nvSpPr>
        <p:spPr bwMode="auto">
          <a:xfrm>
            <a:off x="153917" y="8157492"/>
            <a:ext cx="2361158"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zh-CN" altLang="en-US" sz="1100" dirty="0">
                <a:solidFill>
                  <a:srgbClr val="000000"/>
                </a:solidFill>
                <a:latin typeface="Arial" pitchFamily="34" charset="0"/>
                <a:cs typeface="Arial" pitchFamily="34" charset="0"/>
                <a:sym typeface="+mn-lt"/>
              </a:rPr>
              <a:t>公司设备进厂并完成组线。</a:t>
            </a:r>
            <a:endParaRPr lang="en-US" altLang="zh-CN" sz="1100" dirty="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a:t>
            </a:r>
            <a:r>
              <a:rPr lang="zh-CN" altLang="en-US" sz="1100" dirty="0">
                <a:solidFill>
                  <a:srgbClr val="000000"/>
                </a:solidFill>
                <a:latin typeface="Arial" pitchFamily="34" charset="0"/>
                <a:cs typeface="Arial" pitchFamily="34" charset="0"/>
                <a:sym typeface="+mn-lt"/>
              </a:rPr>
              <a:t>生产出第一款产品</a:t>
            </a:r>
            <a:r>
              <a:rPr lang="en-US" altLang="zh-CN" sz="1100" dirty="0">
                <a:solidFill>
                  <a:srgbClr val="000000"/>
                </a:solidFill>
                <a:latin typeface="Arial" pitchFamily="34" charset="0"/>
                <a:cs typeface="Arial" pitchFamily="34" charset="0"/>
                <a:sym typeface="+mn-lt"/>
              </a:rPr>
              <a:t>ES24</a:t>
            </a:r>
            <a:r>
              <a:rPr lang="zh-CN" altLang="en-US" sz="1100" dirty="0">
                <a:solidFill>
                  <a:srgbClr val="000000"/>
                </a:solidFill>
                <a:latin typeface="Arial" pitchFamily="34" charset="0"/>
                <a:cs typeface="Arial" pitchFamily="34" charset="0"/>
                <a:sym typeface="+mn-lt"/>
              </a:rPr>
              <a:t>。</a:t>
            </a:r>
            <a:endParaRPr lang="en-US" altLang="zh-CN" sz="1100" dirty="0">
              <a:solidFill>
                <a:srgbClr val="000000"/>
              </a:solidFill>
              <a:latin typeface="Arial" pitchFamily="34" charset="0"/>
              <a:cs typeface="Arial" pitchFamily="34" charset="0"/>
              <a:sym typeface="+mn-lt"/>
            </a:endParaRPr>
          </a:p>
        </p:txBody>
      </p:sp>
      <p:sp>
        <p:nvSpPr>
          <p:cNvPr id="29" name="AutoShape 3"/>
          <p:cNvSpPr>
            <a:spLocks noChangeArrowheads="1"/>
          </p:cNvSpPr>
          <p:nvPr/>
        </p:nvSpPr>
        <p:spPr bwMode="ltGray">
          <a:xfrm>
            <a:off x="3068960" y="3451810"/>
            <a:ext cx="1955428" cy="398910"/>
          </a:xfrm>
          <a:prstGeom prst="bevel">
            <a:avLst>
              <a:gd name="adj" fmla="val 12639"/>
            </a:avLst>
          </a:prstGeom>
          <a:solidFill>
            <a:schemeClr val="accent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30" name="Rectangle 11"/>
          <p:cNvSpPr>
            <a:spLocks noChangeArrowheads="1"/>
          </p:cNvSpPr>
          <p:nvPr/>
        </p:nvSpPr>
        <p:spPr bwMode="auto">
          <a:xfrm>
            <a:off x="3068960" y="3451810"/>
            <a:ext cx="20431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000" dirty="0" smtClean="0">
                <a:solidFill>
                  <a:schemeClr val="bg1"/>
                </a:solidFill>
                <a:latin typeface="Arial" pitchFamily="34" charset="0"/>
                <a:cs typeface="Arial" pitchFamily="34" charset="0"/>
              </a:rPr>
              <a:t>2020</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31" name="Rectangle 14"/>
          <p:cNvSpPr>
            <a:spLocks noChangeArrowheads="1"/>
          </p:cNvSpPr>
          <p:nvPr/>
        </p:nvSpPr>
        <p:spPr bwMode="auto">
          <a:xfrm>
            <a:off x="3003624" y="3874456"/>
            <a:ext cx="3874219"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a:t>
            </a:r>
            <a:r>
              <a:rPr lang="zh-CN" altLang="en-US" sz="1100" dirty="0">
                <a:solidFill>
                  <a:srgbClr val="000000"/>
                </a:solidFill>
                <a:latin typeface="Arial" pitchFamily="34" charset="0"/>
                <a:cs typeface="Arial" pitchFamily="34" charset="0"/>
                <a:sym typeface="+mn-lt"/>
              </a:rPr>
              <a:t>电机线组线成功并开始批量投产电机产品。</a:t>
            </a:r>
            <a:endParaRPr lang="en-US" altLang="zh-CN" sz="1100" dirty="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a:t>
            </a:r>
            <a:r>
              <a:rPr lang="zh-CN" altLang="en-US" sz="1100" dirty="0">
                <a:solidFill>
                  <a:srgbClr val="000000"/>
                </a:solidFill>
                <a:latin typeface="Arial" pitchFamily="34" charset="0"/>
                <a:cs typeface="Arial" pitchFamily="34" charset="0"/>
                <a:sym typeface="+mn-lt"/>
              </a:rPr>
              <a:t>公司扭亏为盈，创收</a:t>
            </a:r>
            <a:r>
              <a:rPr lang="en-US" altLang="zh-CN" sz="1100" dirty="0">
                <a:solidFill>
                  <a:srgbClr val="000000"/>
                </a:solidFill>
                <a:latin typeface="Arial" pitchFamily="34" charset="0"/>
                <a:cs typeface="Arial" pitchFamily="34" charset="0"/>
                <a:sym typeface="+mn-lt"/>
              </a:rPr>
              <a:t>1100</a:t>
            </a:r>
            <a:r>
              <a:rPr lang="zh-CN" altLang="en-US" sz="1100" dirty="0">
                <a:solidFill>
                  <a:srgbClr val="000000"/>
                </a:solidFill>
                <a:latin typeface="Arial" pitchFamily="34" charset="0"/>
                <a:cs typeface="Arial" pitchFamily="34" charset="0"/>
                <a:sym typeface="+mn-lt"/>
              </a:rPr>
              <a:t>万元</a:t>
            </a:r>
            <a:r>
              <a:rPr lang="zh-CN" altLang="en-US" sz="1100" dirty="0" smtClean="0">
                <a:solidFill>
                  <a:srgbClr val="000000"/>
                </a:solidFill>
                <a:latin typeface="Arial" pitchFamily="34" charset="0"/>
                <a:cs typeface="Arial" pitchFamily="34" charset="0"/>
                <a:sym typeface="+mn-lt"/>
              </a:rPr>
              <a:t>。</a:t>
            </a:r>
            <a:endParaRPr lang="en-US" altLang="zh-CN" sz="1100" dirty="0">
              <a:solidFill>
                <a:srgbClr val="000000"/>
              </a:solidFill>
              <a:latin typeface="Arial" pitchFamily="34" charset="0"/>
              <a:cs typeface="Arial" pitchFamily="34" charset="0"/>
              <a:sym typeface="+mn-lt"/>
            </a:endParaRPr>
          </a:p>
        </p:txBody>
      </p:sp>
      <p:sp>
        <p:nvSpPr>
          <p:cNvPr id="32" name="AutoShape 3"/>
          <p:cNvSpPr>
            <a:spLocks noChangeArrowheads="1"/>
          </p:cNvSpPr>
          <p:nvPr/>
        </p:nvSpPr>
        <p:spPr bwMode="ltGray">
          <a:xfrm>
            <a:off x="3756698" y="2273954"/>
            <a:ext cx="1955428" cy="427038"/>
          </a:xfrm>
          <a:prstGeom prst="bevel">
            <a:avLst>
              <a:gd name="adj" fmla="val 12639"/>
            </a:avLst>
          </a:prstGeom>
          <a:solidFill>
            <a:schemeClr val="accent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11"/>
          <p:cNvSpPr>
            <a:spLocks noChangeArrowheads="1"/>
          </p:cNvSpPr>
          <p:nvPr/>
        </p:nvSpPr>
        <p:spPr bwMode="auto">
          <a:xfrm>
            <a:off x="3713758" y="2267744"/>
            <a:ext cx="20431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000" dirty="0" smtClean="0">
                <a:solidFill>
                  <a:schemeClr val="bg1"/>
                </a:solidFill>
                <a:latin typeface="Arial" pitchFamily="34" charset="0"/>
                <a:cs typeface="Arial" pitchFamily="34" charset="0"/>
              </a:rPr>
              <a:t>2021</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35" name="Rectangle 14"/>
          <p:cNvSpPr>
            <a:spLocks noChangeArrowheads="1"/>
          </p:cNvSpPr>
          <p:nvPr/>
        </p:nvSpPr>
        <p:spPr bwMode="auto">
          <a:xfrm>
            <a:off x="3717032" y="2699792"/>
            <a:ext cx="3126755" cy="72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a:t>
            </a:r>
            <a:r>
              <a:rPr lang="zh-CN" altLang="en-US" sz="1100" dirty="0">
                <a:solidFill>
                  <a:srgbClr val="000000"/>
                </a:solidFill>
                <a:latin typeface="Arial" pitchFamily="34" charset="0"/>
                <a:cs typeface="Arial" pitchFamily="34" charset="0"/>
                <a:sym typeface="+mn-lt"/>
              </a:rPr>
              <a:t>有刷电机线进入大批量生产</a:t>
            </a:r>
            <a:r>
              <a:rPr lang="zh-CN" altLang="en-US" sz="1100" dirty="0" smtClean="0">
                <a:solidFill>
                  <a:srgbClr val="000000"/>
                </a:solidFill>
                <a:latin typeface="Arial" pitchFamily="34" charset="0"/>
                <a:cs typeface="Arial" pitchFamily="34" charset="0"/>
                <a:sym typeface="+mn-lt"/>
              </a:rPr>
              <a:t>。</a:t>
            </a:r>
            <a:endParaRPr lang="en-US" altLang="zh-CN" sz="1100" dirty="0" smtClean="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特尔福营业突破</a:t>
            </a:r>
            <a:r>
              <a:rPr lang="en-US" altLang="zh-CN" sz="1100" dirty="0" smtClean="0">
                <a:solidFill>
                  <a:srgbClr val="000000"/>
                </a:solidFill>
                <a:latin typeface="Arial" pitchFamily="34" charset="0"/>
                <a:cs typeface="Arial" pitchFamily="34" charset="0"/>
                <a:sym typeface="+mn-lt"/>
              </a:rPr>
              <a:t>2000</a:t>
            </a:r>
            <a:r>
              <a:rPr lang="zh-CN" altLang="en-US" sz="1100" dirty="0" smtClean="0">
                <a:solidFill>
                  <a:srgbClr val="000000"/>
                </a:solidFill>
                <a:latin typeface="Arial" pitchFamily="34" charset="0"/>
                <a:cs typeface="Arial" pitchFamily="34" charset="0"/>
                <a:sym typeface="+mn-lt"/>
              </a:rPr>
              <a:t>万，实现规模企业。</a:t>
            </a:r>
            <a:endParaRPr lang="en-US" altLang="zh-CN" sz="1100" dirty="0" smtClean="0">
              <a:solidFill>
                <a:srgbClr val="000000"/>
              </a:solidFill>
              <a:latin typeface="Arial" pitchFamily="34" charset="0"/>
              <a:cs typeface="Arial" pitchFamily="34" charset="0"/>
              <a:sym typeface="+mn-lt"/>
            </a:endParaRPr>
          </a:p>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凯思达营业突破</a:t>
            </a:r>
            <a:r>
              <a:rPr lang="en-US" altLang="zh-CN" sz="1100" dirty="0">
                <a:solidFill>
                  <a:srgbClr val="000000"/>
                </a:solidFill>
                <a:latin typeface="Arial" pitchFamily="34" charset="0"/>
                <a:cs typeface="Arial" pitchFamily="34" charset="0"/>
                <a:sym typeface="+mn-lt"/>
              </a:rPr>
              <a:t>5</a:t>
            </a:r>
            <a:r>
              <a:rPr lang="en-US" altLang="zh-CN" sz="1100" dirty="0" smtClean="0">
                <a:solidFill>
                  <a:srgbClr val="000000"/>
                </a:solidFill>
                <a:latin typeface="Arial" pitchFamily="34" charset="0"/>
                <a:cs typeface="Arial" pitchFamily="34" charset="0"/>
                <a:sym typeface="+mn-lt"/>
              </a:rPr>
              <a:t>000</a:t>
            </a:r>
            <a:r>
              <a:rPr lang="zh-CN" altLang="en-US" sz="1100" dirty="0" smtClean="0">
                <a:solidFill>
                  <a:srgbClr val="000000"/>
                </a:solidFill>
                <a:latin typeface="Arial" pitchFamily="34" charset="0"/>
                <a:cs typeface="Arial" pitchFamily="34" charset="0"/>
                <a:sym typeface="+mn-lt"/>
              </a:rPr>
              <a:t>万</a:t>
            </a:r>
            <a:r>
              <a:rPr lang="zh-CN" altLang="en-US" sz="1100" dirty="0">
                <a:solidFill>
                  <a:srgbClr val="000000"/>
                </a:solidFill>
                <a:latin typeface="Arial" pitchFamily="34" charset="0"/>
                <a:cs typeface="Arial" pitchFamily="34" charset="0"/>
                <a:sym typeface="+mn-lt"/>
              </a:rPr>
              <a:t>。</a:t>
            </a:r>
            <a:endParaRPr lang="en-US" altLang="zh-CN" sz="1100" dirty="0">
              <a:solidFill>
                <a:srgbClr val="000000"/>
              </a:solidFill>
              <a:latin typeface="Arial" pitchFamily="34" charset="0"/>
              <a:cs typeface="Arial" pitchFamily="34" charset="0"/>
              <a:sym typeface="+mn-lt"/>
            </a:endParaRPr>
          </a:p>
        </p:txBody>
      </p:sp>
      <p:sp>
        <p:nvSpPr>
          <p:cNvPr id="36" name="流程图: 终止 35"/>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37" name="直接连接符 36"/>
          <p:cNvCxnSpPr>
            <a:stCxn id="36"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AutoShape 5"/>
          <p:cNvSpPr>
            <a:spLocks noChangeArrowheads="1"/>
          </p:cNvSpPr>
          <p:nvPr/>
        </p:nvSpPr>
        <p:spPr bwMode="ltGray">
          <a:xfrm>
            <a:off x="1268760" y="6397461"/>
            <a:ext cx="1878806" cy="391978"/>
          </a:xfrm>
          <a:prstGeom prst="bevel">
            <a:avLst>
              <a:gd name="adj" fmla="val 10407"/>
            </a:avLst>
          </a:prstGeom>
          <a:solidFill>
            <a:schemeClr val="accent1"/>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Rectangle 12"/>
          <p:cNvSpPr>
            <a:spLocks noChangeArrowheads="1"/>
          </p:cNvSpPr>
          <p:nvPr/>
        </p:nvSpPr>
        <p:spPr bwMode="auto">
          <a:xfrm>
            <a:off x="1416968" y="6372200"/>
            <a:ext cx="15799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chemeClr val="bg1"/>
                </a:solidFill>
                <a:latin typeface="Arial" pitchFamily="34" charset="0"/>
                <a:cs typeface="Arial" pitchFamily="34" charset="0"/>
              </a:rPr>
              <a:t>2017</a:t>
            </a:r>
            <a:r>
              <a:rPr lang="zh-CN" altLang="en-US" sz="2000" dirty="0" smtClean="0">
                <a:solidFill>
                  <a:schemeClr val="bg1"/>
                </a:solidFill>
                <a:latin typeface="Arial" pitchFamily="34" charset="0"/>
                <a:cs typeface="Arial" pitchFamily="34" charset="0"/>
              </a:rPr>
              <a:t>年</a:t>
            </a:r>
            <a:endParaRPr lang="en-US" altLang="zh-CN" sz="2000" dirty="0">
              <a:solidFill>
                <a:schemeClr val="bg1"/>
              </a:solidFill>
              <a:latin typeface="Arial" pitchFamily="34" charset="0"/>
              <a:cs typeface="Arial" pitchFamily="34" charset="0"/>
            </a:endParaRPr>
          </a:p>
        </p:txBody>
      </p:sp>
      <p:sp>
        <p:nvSpPr>
          <p:cNvPr id="41" name="Rectangle 16"/>
          <p:cNvSpPr>
            <a:spLocks noChangeArrowheads="1"/>
          </p:cNvSpPr>
          <p:nvPr/>
        </p:nvSpPr>
        <p:spPr bwMode="auto">
          <a:xfrm>
            <a:off x="1268760" y="6788351"/>
            <a:ext cx="4529510" cy="3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zh-CN" altLang="en-US" sz="1100" dirty="0" smtClean="0">
                <a:solidFill>
                  <a:srgbClr val="000000"/>
                </a:solidFill>
                <a:latin typeface="Arial" pitchFamily="34" charset="0"/>
                <a:cs typeface="Arial" pitchFamily="34" charset="0"/>
                <a:sym typeface="+mn-lt"/>
              </a:rPr>
              <a:t>特尔福研发</a:t>
            </a:r>
            <a:r>
              <a:rPr lang="en-US" altLang="zh-CN" sz="1100" dirty="0" smtClean="0">
                <a:solidFill>
                  <a:srgbClr val="000000"/>
                </a:solidFill>
                <a:latin typeface="Arial" pitchFamily="34" charset="0"/>
                <a:cs typeface="Arial" pitchFamily="34" charset="0"/>
                <a:sym typeface="+mn-lt"/>
              </a:rPr>
              <a:t>EPS</a:t>
            </a:r>
            <a:r>
              <a:rPr lang="zh-CN" altLang="en-US" sz="1100" dirty="0" smtClean="0">
                <a:solidFill>
                  <a:srgbClr val="000000"/>
                </a:solidFill>
                <a:latin typeface="Arial" pitchFamily="34" charset="0"/>
                <a:cs typeface="Arial" pitchFamily="34" charset="0"/>
                <a:sym typeface="+mn-lt"/>
              </a:rPr>
              <a:t>控制器实现量产。</a:t>
            </a:r>
            <a:endParaRPr lang="en-US" altLang="zh-CN" sz="1100" dirty="0">
              <a:solidFill>
                <a:srgbClr val="000000"/>
              </a:solidFill>
              <a:latin typeface="Arial" pitchFamily="34" charset="0"/>
              <a:cs typeface="Arial" pitchFamily="34" charset="0"/>
              <a:sym typeface="+mn-lt"/>
            </a:endParaRPr>
          </a:p>
        </p:txBody>
      </p:sp>
      <p:cxnSp>
        <p:nvCxnSpPr>
          <p:cNvPr id="4" name="直接箭头连接符 3"/>
          <p:cNvCxnSpPr/>
          <p:nvPr/>
        </p:nvCxnSpPr>
        <p:spPr>
          <a:xfrm flipV="1">
            <a:off x="332656" y="2273954"/>
            <a:ext cx="3200859" cy="50503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14"/>
          <p:cNvSpPr>
            <a:spLocks noChangeArrowheads="1"/>
          </p:cNvSpPr>
          <p:nvPr/>
        </p:nvSpPr>
        <p:spPr bwMode="auto">
          <a:xfrm>
            <a:off x="738213" y="3641636"/>
            <a:ext cx="1625006" cy="74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ct val="0"/>
              </a:spcBef>
              <a:spcAft>
                <a:spcPct val="0"/>
              </a:spcAft>
            </a:pPr>
            <a:r>
              <a:rPr lang="en-US" altLang="zh-CN" b="1" dirty="0" smtClean="0">
                <a:solidFill>
                  <a:srgbClr val="000000"/>
                </a:solidFill>
                <a:latin typeface="Arial" pitchFamily="34" charset="0"/>
                <a:cs typeface="Arial" pitchFamily="34" charset="0"/>
                <a:sym typeface="+mn-lt"/>
              </a:rPr>
              <a:t>2022</a:t>
            </a:r>
            <a:r>
              <a:rPr lang="zh-CN" altLang="en-US" b="1" dirty="0" smtClean="0">
                <a:solidFill>
                  <a:srgbClr val="000000"/>
                </a:solidFill>
                <a:latin typeface="Arial" pitchFamily="34" charset="0"/>
                <a:cs typeface="Arial" pitchFamily="34" charset="0"/>
                <a:sym typeface="+mn-lt"/>
              </a:rPr>
              <a:t>年度营业计划突破</a:t>
            </a:r>
            <a:r>
              <a:rPr lang="en-US" altLang="zh-CN" b="1" dirty="0" smtClean="0">
                <a:solidFill>
                  <a:srgbClr val="000000"/>
                </a:solidFill>
                <a:latin typeface="Arial" pitchFamily="34" charset="0"/>
                <a:cs typeface="Arial" pitchFamily="34" charset="0"/>
                <a:sym typeface="+mn-lt"/>
              </a:rPr>
              <a:t>1</a:t>
            </a:r>
            <a:r>
              <a:rPr lang="zh-CN" altLang="en-US" b="1" dirty="0" smtClean="0">
                <a:solidFill>
                  <a:srgbClr val="000000"/>
                </a:solidFill>
                <a:latin typeface="Arial" pitchFamily="34" charset="0"/>
                <a:cs typeface="Arial" pitchFamily="34" charset="0"/>
                <a:sym typeface="+mn-lt"/>
              </a:rPr>
              <a:t>亿。</a:t>
            </a:r>
            <a:endParaRPr lang="en-US" altLang="zh-CN" b="1" dirty="0">
              <a:solidFill>
                <a:srgbClr val="000000"/>
              </a:solidFill>
              <a:latin typeface="Arial" pitchFamily="34" charset="0"/>
              <a:cs typeface="Arial" pitchFamily="34" charset="0"/>
              <a:sym typeface="+mn-lt"/>
            </a:endParaRPr>
          </a:p>
        </p:txBody>
      </p:sp>
    </p:spTree>
    <p:extLst>
      <p:ext uri="{BB962C8B-B14F-4D97-AF65-F5344CB8AC3E}">
        <p14:creationId xmlns:p14="http://schemas.microsoft.com/office/powerpoint/2010/main" val="38383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22441" y="642717"/>
            <a:ext cx="3278463"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企业竞争力</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3" name="TextBox 78"/>
          <p:cNvSpPr txBox="1"/>
          <p:nvPr/>
        </p:nvSpPr>
        <p:spPr>
          <a:xfrm>
            <a:off x="491046" y="1691680"/>
            <a:ext cx="5890282"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spcBef>
                <a:spcPts val="0"/>
              </a:spcBef>
              <a:spcAft>
                <a:spcPts val="600"/>
              </a:spcAft>
              <a:defRPr/>
            </a:pPr>
            <a:r>
              <a:rPr lang="zh-CN" altLang="en-US" sz="1600" kern="0" dirty="0" smtClean="0">
                <a:solidFill>
                  <a:schemeClr val="tx1">
                    <a:lumMod val="85000"/>
                    <a:lumOff val="15000"/>
                  </a:schemeClr>
                </a:solidFill>
                <a:sym typeface="+mn-ea"/>
              </a:rPr>
              <a:t>       构建企业特色文化体系，铸造企业凝聚力，公司秉承</a:t>
            </a:r>
            <a:r>
              <a:rPr lang="zh-CN" altLang="en-US" sz="1600" kern="0" dirty="0">
                <a:solidFill>
                  <a:schemeClr val="tx1">
                    <a:lumMod val="85000"/>
                    <a:lumOff val="15000"/>
                  </a:schemeClr>
                </a:solidFill>
                <a:sym typeface="+mn-ea"/>
              </a:rPr>
              <a:t>“绿色、</a:t>
            </a:r>
            <a:r>
              <a:rPr lang="zh-CN" altLang="en-US" sz="1600" kern="0" dirty="0" smtClean="0">
                <a:solidFill>
                  <a:schemeClr val="tx1">
                    <a:lumMod val="85000"/>
                    <a:lumOff val="15000"/>
                  </a:schemeClr>
                </a:solidFill>
                <a:sym typeface="+mn-ea"/>
              </a:rPr>
              <a:t>环保、安全、优质”的汽车</a:t>
            </a:r>
            <a:r>
              <a:rPr lang="zh-CN" altLang="en-US" sz="1600" kern="0" dirty="0">
                <a:solidFill>
                  <a:schemeClr val="tx1">
                    <a:lumMod val="85000"/>
                    <a:lumOff val="15000"/>
                  </a:schemeClr>
                </a:solidFill>
                <a:sym typeface="+mn-ea"/>
              </a:rPr>
              <a:t>电子行业</a:t>
            </a:r>
            <a:r>
              <a:rPr lang="zh-CN" altLang="en-US" sz="1600" kern="0" dirty="0" smtClean="0">
                <a:solidFill>
                  <a:schemeClr val="tx1">
                    <a:lumMod val="85000"/>
                    <a:lumOff val="15000"/>
                  </a:schemeClr>
                </a:solidFill>
                <a:sym typeface="+mn-ea"/>
              </a:rPr>
              <a:t>理念与“团结、求实、拼搏、创新”的企业精神，推动公司企业文化建设。</a:t>
            </a:r>
            <a:endParaRPr lang="zh-CN" altLang="en-US" sz="1600" b="0" kern="0" dirty="0">
              <a:solidFill>
                <a:schemeClr val="tx1">
                  <a:lumMod val="85000"/>
                  <a:lumOff val="15000"/>
                </a:schemeClr>
              </a:solidFill>
            </a:endParaRPr>
          </a:p>
        </p:txBody>
      </p:sp>
      <p:grpSp>
        <p:nvGrpSpPr>
          <p:cNvPr id="38" name="Group 60"/>
          <p:cNvGrpSpPr>
            <a:grpSpLocks/>
          </p:cNvGrpSpPr>
          <p:nvPr/>
        </p:nvGrpSpPr>
        <p:grpSpPr bwMode="auto">
          <a:xfrm>
            <a:off x="414669" y="6125970"/>
            <a:ext cx="2947003" cy="1508125"/>
            <a:chOff x="305" y="2403"/>
            <a:chExt cx="2912" cy="963"/>
          </a:xfrm>
        </p:grpSpPr>
        <p:sp>
          <p:nvSpPr>
            <p:cNvPr id="39" name="Freeform 61"/>
            <p:cNvSpPr>
              <a:spLocks/>
            </p:cNvSpPr>
            <p:nvPr/>
          </p:nvSpPr>
          <p:spPr bwMode="gray">
            <a:xfrm>
              <a:off x="595" y="2403"/>
              <a:ext cx="2242" cy="346"/>
            </a:xfrm>
            <a:custGeom>
              <a:avLst/>
              <a:gdLst>
                <a:gd name="T0" fmla="*/ 0 w 2208"/>
                <a:gd name="T1" fmla="*/ 983 h 303"/>
                <a:gd name="T2" fmla="*/ 2269 w 2208"/>
                <a:gd name="T3" fmla="*/ 998 h 303"/>
                <a:gd name="T4" fmla="*/ 2533 w 2208"/>
                <a:gd name="T5" fmla="*/ 0 h 303"/>
                <a:gd name="T6" fmla="*/ 792 w 2208"/>
                <a:gd name="T7" fmla="*/ 94 h 303"/>
                <a:gd name="T8" fmla="*/ 0 w 2208"/>
                <a:gd name="T9" fmla="*/ 983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0" name="Freeform 62"/>
            <p:cNvSpPr>
              <a:spLocks/>
            </p:cNvSpPr>
            <p:nvPr/>
          </p:nvSpPr>
          <p:spPr bwMode="gray">
            <a:xfrm>
              <a:off x="305" y="2746"/>
              <a:ext cx="2597" cy="617"/>
            </a:xfrm>
            <a:custGeom>
              <a:avLst/>
              <a:gdLst>
                <a:gd name="T0" fmla="*/ 0 w 2557"/>
                <a:gd name="T1" fmla="*/ 1842 h 538"/>
                <a:gd name="T2" fmla="*/ 2940 w 2557"/>
                <a:gd name="T3" fmla="*/ 1840 h 538"/>
                <a:gd name="T4" fmla="*/ 2600 w 2557"/>
                <a:gd name="T5" fmla="*/ 1 h 538"/>
                <a:gd name="T6" fmla="*/ 333 w 2557"/>
                <a:gd name="T7" fmla="*/ 0 h 538"/>
                <a:gd name="T8" fmla="*/ 0 w 2557"/>
                <a:gd name="T9" fmla="*/ 1842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669900"/>
                </a:gs>
                <a:gs pos="100000">
                  <a:srgbClr val="2F47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1" name="Freeform 63"/>
            <p:cNvSpPr>
              <a:spLocks/>
            </p:cNvSpPr>
            <p:nvPr/>
          </p:nvSpPr>
          <p:spPr bwMode="gray">
            <a:xfrm>
              <a:off x="2596" y="2409"/>
              <a:ext cx="621" cy="957"/>
            </a:xfrm>
            <a:custGeom>
              <a:avLst/>
              <a:gdLst>
                <a:gd name="T0" fmla="*/ 346 w 612"/>
                <a:gd name="T1" fmla="*/ 2816 h 836"/>
                <a:gd name="T2" fmla="*/ 697 w 612"/>
                <a:gd name="T3" fmla="*/ 1605 h 836"/>
                <a:gd name="T4" fmla="*/ 257 w 612"/>
                <a:gd name="T5" fmla="*/ 0 h 836"/>
                <a:gd name="T6" fmla="*/ 0 w 612"/>
                <a:gd name="T7" fmla="*/ 1020 h 836"/>
                <a:gd name="T8" fmla="*/ 346 w 612"/>
                <a:gd name="T9" fmla="*/ 2816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grpSp>
      <p:grpSp>
        <p:nvGrpSpPr>
          <p:cNvPr id="42" name="Group 64"/>
          <p:cNvGrpSpPr>
            <a:grpSpLocks/>
          </p:cNvGrpSpPr>
          <p:nvPr/>
        </p:nvGrpSpPr>
        <p:grpSpPr bwMode="auto">
          <a:xfrm>
            <a:off x="764704" y="5203257"/>
            <a:ext cx="2130289" cy="1343025"/>
            <a:chOff x="635" y="1825"/>
            <a:chExt cx="2150" cy="838"/>
          </a:xfrm>
        </p:grpSpPr>
        <p:sp>
          <p:nvSpPr>
            <p:cNvPr id="43" name="Freeform 65"/>
            <p:cNvSpPr>
              <a:spLocks/>
            </p:cNvSpPr>
            <p:nvPr/>
          </p:nvSpPr>
          <p:spPr bwMode="gray">
            <a:xfrm>
              <a:off x="2261" y="1825"/>
              <a:ext cx="524" cy="838"/>
            </a:xfrm>
            <a:custGeom>
              <a:avLst/>
              <a:gdLst>
                <a:gd name="T0" fmla="*/ 0 w 516"/>
                <a:gd name="T1" fmla="*/ 678 h 732"/>
                <a:gd name="T2" fmla="*/ 339 w 516"/>
                <a:gd name="T3" fmla="*/ 2469 h 732"/>
                <a:gd name="T4" fmla="*/ 591 w 516"/>
                <a:gd name="T5" fmla="*/ 1499 h 732"/>
                <a:gd name="T6" fmla="*/ 180 w 516"/>
                <a:gd name="T7" fmla="*/ 0 h 732"/>
                <a:gd name="T8" fmla="*/ 0 w 516"/>
                <a:gd name="T9" fmla="*/ 678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FEF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4" name="Freeform 66"/>
            <p:cNvSpPr>
              <a:spLocks/>
            </p:cNvSpPr>
            <p:nvPr/>
          </p:nvSpPr>
          <p:spPr bwMode="gray">
            <a:xfrm>
              <a:off x="915" y="1825"/>
              <a:ext cx="1504" cy="226"/>
            </a:xfrm>
            <a:custGeom>
              <a:avLst/>
              <a:gdLst>
                <a:gd name="T0" fmla="*/ 0 w 1481"/>
                <a:gd name="T1" fmla="*/ 676 h 197"/>
                <a:gd name="T2" fmla="*/ 1527 w 1481"/>
                <a:gd name="T3" fmla="*/ 676 h 197"/>
                <a:gd name="T4" fmla="*/ 1700 w 1481"/>
                <a:gd name="T5" fmla="*/ 0 h 197"/>
                <a:gd name="T6" fmla="*/ 421 w 1481"/>
                <a:gd name="T7" fmla="*/ 3 h 197"/>
                <a:gd name="T8" fmla="*/ 0 w 1481"/>
                <a:gd name="T9" fmla="*/ 676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9E9A00"/>
                </a:gs>
                <a:gs pos="50000">
                  <a:srgbClr val="696600"/>
                </a:gs>
                <a:gs pos="100000">
                  <a:srgbClr val="9E9A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5" name="Freeform 67"/>
            <p:cNvSpPr>
              <a:spLocks/>
            </p:cNvSpPr>
            <p:nvPr/>
          </p:nvSpPr>
          <p:spPr bwMode="gray">
            <a:xfrm>
              <a:off x="635" y="2051"/>
              <a:ext cx="1935" cy="607"/>
            </a:xfrm>
            <a:custGeom>
              <a:avLst/>
              <a:gdLst>
                <a:gd name="T0" fmla="*/ 0 w 1906"/>
                <a:gd name="T1" fmla="*/ 1791 h 530"/>
                <a:gd name="T2" fmla="*/ 2182 w 1906"/>
                <a:gd name="T3" fmla="*/ 1791 h 530"/>
                <a:gd name="T4" fmla="*/ 1840 w 1906"/>
                <a:gd name="T5" fmla="*/ 0 h 530"/>
                <a:gd name="T6" fmla="*/ 323 w 1906"/>
                <a:gd name="T7" fmla="*/ 0 h 530"/>
                <a:gd name="T8" fmla="*/ 0 w 1906"/>
                <a:gd name="T9" fmla="*/ 1791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CCCC00"/>
                </a:gs>
                <a:gs pos="100000">
                  <a:srgbClr val="5E5E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grpSp>
      <p:grpSp>
        <p:nvGrpSpPr>
          <p:cNvPr id="46" name="Group 68"/>
          <p:cNvGrpSpPr>
            <a:grpSpLocks/>
          </p:cNvGrpSpPr>
          <p:nvPr/>
        </p:nvGrpSpPr>
        <p:grpSpPr bwMode="auto">
          <a:xfrm>
            <a:off x="1124744" y="4436487"/>
            <a:ext cx="1324495" cy="989012"/>
            <a:chOff x="955" y="1234"/>
            <a:chExt cx="1404" cy="737"/>
          </a:xfrm>
        </p:grpSpPr>
        <p:sp>
          <p:nvSpPr>
            <p:cNvPr id="47" name="Freeform 69"/>
            <p:cNvSpPr>
              <a:spLocks/>
            </p:cNvSpPr>
            <p:nvPr/>
          </p:nvSpPr>
          <p:spPr bwMode="gray">
            <a:xfrm>
              <a:off x="1250" y="1239"/>
              <a:ext cx="742" cy="118"/>
            </a:xfrm>
            <a:custGeom>
              <a:avLst/>
              <a:gdLst>
                <a:gd name="T0" fmla="*/ 0 w 734"/>
                <a:gd name="T1" fmla="*/ 310 h 104"/>
                <a:gd name="T2" fmla="*/ 718 w 734"/>
                <a:gd name="T3" fmla="*/ 322 h 104"/>
                <a:gd name="T4" fmla="*/ 808 w 734"/>
                <a:gd name="T5" fmla="*/ 0 h 104"/>
                <a:gd name="T6" fmla="*/ 198 w 734"/>
                <a:gd name="T7" fmla="*/ 0 h 104"/>
                <a:gd name="T8" fmla="*/ 0 w 734"/>
                <a:gd name="T9" fmla="*/ 310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FF6535"/>
                </a:gs>
                <a:gs pos="50000">
                  <a:srgbClr val="A94323"/>
                </a:gs>
                <a:gs pos="100000">
                  <a:srgbClr val="FF6535"/>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8" name="Freeform 70"/>
            <p:cNvSpPr>
              <a:spLocks/>
            </p:cNvSpPr>
            <p:nvPr/>
          </p:nvSpPr>
          <p:spPr bwMode="gray">
            <a:xfrm>
              <a:off x="955" y="1354"/>
              <a:ext cx="1258" cy="617"/>
            </a:xfrm>
            <a:custGeom>
              <a:avLst/>
              <a:gdLst>
                <a:gd name="T0" fmla="*/ 0 w 1239"/>
                <a:gd name="T1" fmla="*/ 1842 h 538"/>
                <a:gd name="T2" fmla="*/ 1419 w 1239"/>
                <a:gd name="T3" fmla="*/ 1842 h 538"/>
                <a:gd name="T4" fmla="*/ 1089 w 1239"/>
                <a:gd name="T5" fmla="*/ 0 h 538"/>
                <a:gd name="T6" fmla="*/ 331 w 1239"/>
                <a:gd name="T7" fmla="*/ 0 h 538"/>
                <a:gd name="T8" fmla="*/ 0 w 1239"/>
                <a:gd name="T9" fmla="*/ 1842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FF9933"/>
                </a:gs>
                <a:gs pos="100000">
                  <a:srgbClr val="764718"/>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49" name="Freeform 71"/>
            <p:cNvSpPr>
              <a:spLocks/>
            </p:cNvSpPr>
            <p:nvPr/>
          </p:nvSpPr>
          <p:spPr bwMode="gray">
            <a:xfrm>
              <a:off x="1914" y="1234"/>
              <a:ext cx="445" cy="732"/>
            </a:xfrm>
            <a:custGeom>
              <a:avLst/>
              <a:gdLst>
                <a:gd name="T0" fmla="*/ 325 w 439"/>
                <a:gd name="T1" fmla="*/ 2197 h 638"/>
                <a:gd name="T2" fmla="*/ 494 w 439"/>
                <a:gd name="T3" fmla="*/ 1520 h 638"/>
                <a:gd name="T4" fmla="*/ 88 w 439"/>
                <a:gd name="T5" fmla="*/ 0 h 638"/>
                <a:gd name="T6" fmla="*/ 0 w 439"/>
                <a:gd name="T7" fmla="*/ 329 h 638"/>
                <a:gd name="T8" fmla="*/ 325 w 439"/>
                <a:gd name="T9" fmla="*/ 2197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FFBA7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grpSp>
      <p:grpSp>
        <p:nvGrpSpPr>
          <p:cNvPr id="50" name="Group 72"/>
          <p:cNvGrpSpPr>
            <a:grpSpLocks/>
          </p:cNvGrpSpPr>
          <p:nvPr/>
        </p:nvGrpSpPr>
        <p:grpSpPr bwMode="auto">
          <a:xfrm>
            <a:off x="1484784" y="3635896"/>
            <a:ext cx="557194" cy="827087"/>
            <a:chOff x="1284" y="653"/>
            <a:chExt cx="653" cy="616"/>
          </a:xfrm>
        </p:grpSpPr>
        <p:sp>
          <p:nvSpPr>
            <p:cNvPr id="51" name="Freeform 73"/>
            <p:cNvSpPr>
              <a:spLocks/>
            </p:cNvSpPr>
            <p:nvPr/>
          </p:nvSpPr>
          <p:spPr bwMode="gray">
            <a:xfrm>
              <a:off x="1284" y="653"/>
              <a:ext cx="598" cy="616"/>
            </a:xfrm>
            <a:custGeom>
              <a:avLst/>
              <a:gdLst>
                <a:gd name="T0" fmla="*/ 0 w 587"/>
                <a:gd name="T1" fmla="*/ 1833 h 537"/>
                <a:gd name="T2" fmla="*/ 692 w 587"/>
                <a:gd name="T3" fmla="*/ 1845 h 537"/>
                <a:gd name="T4" fmla="*/ 334 w 587"/>
                <a:gd name="T5" fmla="*/ 0 h 537"/>
                <a:gd name="T6" fmla="*/ 0 w 587"/>
                <a:gd name="T7" fmla="*/ 1833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sp>
          <p:nvSpPr>
            <p:cNvPr id="52" name="Freeform 74"/>
            <p:cNvSpPr>
              <a:spLocks/>
            </p:cNvSpPr>
            <p:nvPr/>
          </p:nvSpPr>
          <p:spPr bwMode="gray">
            <a:xfrm>
              <a:off x="1568" y="653"/>
              <a:ext cx="369" cy="613"/>
            </a:xfrm>
            <a:custGeom>
              <a:avLst/>
              <a:gdLst>
                <a:gd name="T0" fmla="*/ 333 w 364"/>
                <a:gd name="T1" fmla="*/ 1817 h 535"/>
                <a:gd name="T2" fmla="*/ 409 w 364"/>
                <a:gd name="T3" fmla="*/ 1515 h 535"/>
                <a:gd name="T4" fmla="*/ 0 w 364"/>
                <a:gd name="T5" fmla="*/ 0 h 535"/>
                <a:gd name="T6" fmla="*/ 333 w 364"/>
                <a:gd name="T7" fmla="*/ 1817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FF653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zh-CN" altLang="en-US" sz="2400" b="1">
                <a:solidFill>
                  <a:srgbClr val="000000"/>
                </a:solidFill>
              </a:endParaRPr>
            </a:p>
          </p:txBody>
        </p:sp>
      </p:grpSp>
      <p:sp>
        <p:nvSpPr>
          <p:cNvPr id="57" name="Text Box 9"/>
          <p:cNvSpPr txBox="1">
            <a:spLocks noChangeArrowheads="1"/>
          </p:cNvSpPr>
          <p:nvPr/>
        </p:nvSpPr>
        <p:spPr bwMode="auto">
          <a:xfrm>
            <a:off x="908720" y="4681767"/>
            <a:ext cx="162308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8838" eaLnBrk="0" hangingPunct="0">
              <a:defRPr sz="2400" b="1">
                <a:solidFill>
                  <a:schemeClr val="tx1"/>
                </a:solidFill>
                <a:latin typeface="Times New Roman" pitchFamily="18" charset="0"/>
                <a:ea typeface="宋体" charset="-122"/>
              </a:defRPr>
            </a:lvl1pPr>
            <a:lvl2pPr marL="742950" indent="-285750" defTabSz="858838" eaLnBrk="0" hangingPunct="0">
              <a:defRPr sz="2400" b="1">
                <a:solidFill>
                  <a:schemeClr val="tx1"/>
                </a:solidFill>
                <a:latin typeface="Times New Roman" pitchFamily="18" charset="0"/>
                <a:ea typeface="宋体" charset="-122"/>
              </a:defRPr>
            </a:lvl2pPr>
            <a:lvl3pPr marL="1143000" indent="-228600" defTabSz="858838" eaLnBrk="0" hangingPunct="0">
              <a:defRPr sz="2400" b="1">
                <a:solidFill>
                  <a:schemeClr val="tx1"/>
                </a:solidFill>
                <a:latin typeface="Times New Roman" pitchFamily="18" charset="0"/>
                <a:ea typeface="宋体" charset="-122"/>
              </a:defRPr>
            </a:lvl3pPr>
            <a:lvl4pPr marL="1600200" indent="-228600" defTabSz="858838" eaLnBrk="0" hangingPunct="0">
              <a:defRPr sz="2400" b="1">
                <a:solidFill>
                  <a:schemeClr val="tx1"/>
                </a:solidFill>
                <a:latin typeface="Times New Roman" pitchFamily="18" charset="0"/>
                <a:ea typeface="宋体" charset="-122"/>
              </a:defRPr>
            </a:lvl4pPr>
            <a:lvl5pPr marL="2057400" indent="-228600" defTabSz="858838" eaLnBrk="0" hangingPunct="0">
              <a:defRPr sz="2400" b="1">
                <a:solidFill>
                  <a:schemeClr val="tx1"/>
                </a:solidFill>
                <a:latin typeface="Times New Roman" pitchFamily="18" charset="0"/>
                <a:ea typeface="宋体" charset="-122"/>
              </a:defRPr>
            </a:lvl5pPr>
            <a:lvl6pPr marL="2514600" indent="-228600" defTabSz="858838" eaLnBrk="0" fontAlgn="base" hangingPunct="0">
              <a:spcBef>
                <a:spcPct val="0"/>
              </a:spcBef>
              <a:spcAft>
                <a:spcPct val="0"/>
              </a:spcAft>
              <a:defRPr sz="2400" b="1">
                <a:solidFill>
                  <a:schemeClr val="tx1"/>
                </a:solidFill>
                <a:latin typeface="Times New Roman" pitchFamily="18" charset="0"/>
                <a:ea typeface="宋体" charset="-122"/>
              </a:defRPr>
            </a:lvl6pPr>
            <a:lvl7pPr marL="2971800" indent="-228600" defTabSz="858838" eaLnBrk="0" fontAlgn="base" hangingPunct="0">
              <a:spcBef>
                <a:spcPct val="0"/>
              </a:spcBef>
              <a:spcAft>
                <a:spcPct val="0"/>
              </a:spcAft>
              <a:defRPr sz="2400" b="1">
                <a:solidFill>
                  <a:schemeClr val="tx1"/>
                </a:solidFill>
                <a:latin typeface="Times New Roman" pitchFamily="18" charset="0"/>
                <a:ea typeface="宋体" charset="-122"/>
              </a:defRPr>
            </a:lvl7pPr>
            <a:lvl8pPr marL="3429000" indent="-228600" defTabSz="858838" eaLnBrk="0" fontAlgn="base" hangingPunct="0">
              <a:spcBef>
                <a:spcPct val="0"/>
              </a:spcBef>
              <a:spcAft>
                <a:spcPct val="0"/>
              </a:spcAft>
              <a:defRPr sz="2400" b="1">
                <a:solidFill>
                  <a:schemeClr val="tx1"/>
                </a:solidFill>
                <a:latin typeface="Times New Roman" pitchFamily="18" charset="0"/>
                <a:ea typeface="宋体" charset="-122"/>
              </a:defRPr>
            </a:lvl8pPr>
            <a:lvl9pPr marL="3886200" indent="-228600" defTabSz="858838" eaLnBrk="0" fontAlgn="base" hangingPunct="0">
              <a:spcBef>
                <a:spcPct val="0"/>
              </a:spcBef>
              <a:spcAft>
                <a:spcPct val="0"/>
              </a:spcAft>
              <a:defRPr sz="2400" b="1">
                <a:solidFill>
                  <a:schemeClr val="tx1"/>
                </a:solidFill>
                <a:latin typeface="Times New Roman" pitchFamily="18" charset="0"/>
                <a:ea typeface="宋体" charset="-122"/>
              </a:defRPr>
            </a:lvl9pPr>
          </a:lstStyle>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使命</a:t>
            </a:r>
            <a:endParaRPr lang="en-US" altLang="zh-CN" sz="1400" b="0" dirty="0" smtClean="0">
              <a:solidFill>
                <a:srgbClr val="FFFFFF"/>
              </a:solidFill>
              <a:latin typeface="微软雅黑" pitchFamily="34" charset="-122"/>
              <a:ea typeface="微软雅黑" pitchFamily="34" charset="-122"/>
            </a:endParaRPr>
          </a:p>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愿景</a:t>
            </a:r>
            <a:endParaRPr lang="zh-CN" altLang="en-US" sz="1400" b="0" dirty="0">
              <a:solidFill>
                <a:srgbClr val="FFFFFF"/>
              </a:solidFill>
              <a:latin typeface="微软雅黑" pitchFamily="34" charset="-122"/>
              <a:ea typeface="微软雅黑" pitchFamily="34" charset="-122"/>
            </a:endParaRPr>
          </a:p>
        </p:txBody>
      </p:sp>
      <p:sp>
        <p:nvSpPr>
          <p:cNvPr id="58" name="Text Box 10"/>
          <p:cNvSpPr txBox="1">
            <a:spLocks noChangeArrowheads="1"/>
          </p:cNvSpPr>
          <p:nvPr/>
        </p:nvSpPr>
        <p:spPr bwMode="auto">
          <a:xfrm>
            <a:off x="548680" y="5761887"/>
            <a:ext cx="225877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8838" eaLnBrk="0" hangingPunct="0">
              <a:defRPr sz="2400" b="1">
                <a:solidFill>
                  <a:schemeClr val="tx1"/>
                </a:solidFill>
                <a:latin typeface="Times New Roman" pitchFamily="18" charset="0"/>
                <a:ea typeface="宋体" charset="-122"/>
              </a:defRPr>
            </a:lvl1pPr>
            <a:lvl2pPr marL="742950" indent="-285750" defTabSz="858838" eaLnBrk="0" hangingPunct="0">
              <a:defRPr sz="2400" b="1">
                <a:solidFill>
                  <a:schemeClr val="tx1"/>
                </a:solidFill>
                <a:latin typeface="Times New Roman" pitchFamily="18" charset="0"/>
                <a:ea typeface="宋体" charset="-122"/>
              </a:defRPr>
            </a:lvl2pPr>
            <a:lvl3pPr marL="1143000" indent="-228600" defTabSz="858838" eaLnBrk="0" hangingPunct="0">
              <a:defRPr sz="2400" b="1">
                <a:solidFill>
                  <a:schemeClr val="tx1"/>
                </a:solidFill>
                <a:latin typeface="Times New Roman" pitchFamily="18" charset="0"/>
                <a:ea typeface="宋体" charset="-122"/>
              </a:defRPr>
            </a:lvl3pPr>
            <a:lvl4pPr marL="1600200" indent="-228600" defTabSz="858838" eaLnBrk="0" hangingPunct="0">
              <a:defRPr sz="2400" b="1">
                <a:solidFill>
                  <a:schemeClr val="tx1"/>
                </a:solidFill>
                <a:latin typeface="Times New Roman" pitchFamily="18" charset="0"/>
                <a:ea typeface="宋体" charset="-122"/>
              </a:defRPr>
            </a:lvl4pPr>
            <a:lvl5pPr marL="2057400" indent="-228600" defTabSz="858838" eaLnBrk="0" hangingPunct="0">
              <a:defRPr sz="2400" b="1">
                <a:solidFill>
                  <a:schemeClr val="tx1"/>
                </a:solidFill>
                <a:latin typeface="Times New Roman" pitchFamily="18" charset="0"/>
                <a:ea typeface="宋体" charset="-122"/>
              </a:defRPr>
            </a:lvl5pPr>
            <a:lvl6pPr marL="2514600" indent="-228600" defTabSz="858838" eaLnBrk="0" fontAlgn="base" hangingPunct="0">
              <a:spcBef>
                <a:spcPct val="0"/>
              </a:spcBef>
              <a:spcAft>
                <a:spcPct val="0"/>
              </a:spcAft>
              <a:defRPr sz="2400" b="1">
                <a:solidFill>
                  <a:schemeClr val="tx1"/>
                </a:solidFill>
                <a:latin typeface="Times New Roman" pitchFamily="18" charset="0"/>
                <a:ea typeface="宋体" charset="-122"/>
              </a:defRPr>
            </a:lvl6pPr>
            <a:lvl7pPr marL="2971800" indent="-228600" defTabSz="858838" eaLnBrk="0" fontAlgn="base" hangingPunct="0">
              <a:spcBef>
                <a:spcPct val="0"/>
              </a:spcBef>
              <a:spcAft>
                <a:spcPct val="0"/>
              </a:spcAft>
              <a:defRPr sz="2400" b="1">
                <a:solidFill>
                  <a:schemeClr val="tx1"/>
                </a:solidFill>
                <a:latin typeface="Times New Roman" pitchFamily="18" charset="0"/>
                <a:ea typeface="宋体" charset="-122"/>
              </a:defRPr>
            </a:lvl7pPr>
            <a:lvl8pPr marL="3429000" indent="-228600" defTabSz="858838" eaLnBrk="0" fontAlgn="base" hangingPunct="0">
              <a:spcBef>
                <a:spcPct val="0"/>
              </a:spcBef>
              <a:spcAft>
                <a:spcPct val="0"/>
              </a:spcAft>
              <a:defRPr sz="2400" b="1">
                <a:solidFill>
                  <a:schemeClr val="tx1"/>
                </a:solidFill>
                <a:latin typeface="Times New Roman" pitchFamily="18" charset="0"/>
                <a:ea typeface="宋体" charset="-122"/>
              </a:defRPr>
            </a:lvl8pPr>
            <a:lvl9pPr marL="3886200" indent="-228600" defTabSz="858838" eaLnBrk="0" fontAlgn="base" hangingPunct="0">
              <a:spcBef>
                <a:spcPct val="0"/>
              </a:spcBef>
              <a:spcAft>
                <a:spcPct val="0"/>
              </a:spcAft>
              <a:defRPr sz="2400" b="1">
                <a:solidFill>
                  <a:schemeClr val="tx1"/>
                </a:solidFill>
                <a:latin typeface="Times New Roman" pitchFamily="18" charset="0"/>
                <a:ea typeface="宋体" charset="-122"/>
              </a:defRPr>
            </a:lvl9pPr>
          </a:lstStyle>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核心价值观</a:t>
            </a:r>
            <a:endParaRPr lang="en-US" altLang="zh-CN" sz="1400" b="0" dirty="0" smtClean="0">
              <a:solidFill>
                <a:srgbClr val="FFFFFF"/>
              </a:solidFill>
              <a:latin typeface="微软雅黑" pitchFamily="34" charset="-122"/>
              <a:ea typeface="微软雅黑" pitchFamily="34" charset="-122"/>
            </a:endParaRPr>
          </a:p>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企业精神</a:t>
            </a:r>
            <a:endParaRPr lang="zh-CN" altLang="en-US" sz="1400" b="0" dirty="0">
              <a:solidFill>
                <a:srgbClr val="FFFFFF"/>
              </a:solidFill>
              <a:latin typeface="微软雅黑" pitchFamily="34" charset="-122"/>
              <a:ea typeface="微软雅黑" pitchFamily="34" charset="-122"/>
            </a:endParaRPr>
          </a:p>
        </p:txBody>
      </p:sp>
      <p:sp>
        <p:nvSpPr>
          <p:cNvPr id="59" name="Text Box 11"/>
          <p:cNvSpPr txBox="1">
            <a:spLocks noChangeArrowheads="1"/>
          </p:cNvSpPr>
          <p:nvPr/>
        </p:nvSpPr>
        <p:spPr bwMode="auto">
          <a:xfrm>
            <a:off x="595535" y="6809326"/>
            <a:ext cx="232940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8838" eaLnBrk="0" hangingPunct="0">
              <a:defRPr sz="2400" b="1">
                <a:solidFill>
                  <a:schemeClr val="tx1"/>
                </a:solidFill>
                <a:latin typeface="Times New Roman" pitchFamily="18" charset="0"/>
                <a:ea typeface="宋体" charset="-122"/>
              </a:defRPr>
            </a:lvl1pPr>
            <a:lvl2pPr marL="742950" indent="-285750" defTabSz="858838" eaLnBrk="0" hangingPunct="0">
              <a:defRPr sz="2400" b="1">
                <a:solidFill>
                  <a:schemeClr val="tx1"/>
                </a:solidFill>
                <a:latin typeface="Times New Roman" pitchFamily="18" charset="0"/>
                <a:ea typeface="宋体" charset="-122"/>
              </a:defRPr>
            </a:lvl2pPr>
            <a:lvl3pPr marL="1143000" indent="-228600" defTabSz="858838" eaLnBrk="0" hangingPunct="0">
              <a:defRPr sz="2400" b="1">
                <a:solidFill>
                  <a:schemeClr val="tx1"/>
                </a:solidFill>
                <a:latin typeface="Times New Roman" pitchFamily="18" charset="0"/>
                <a:ea typeface="宋体" charset="-122"/>
              </a:defRPr>
            </a:lvl3pPr>
            <a:lvl4pPr marL="1600200" indent="-228600" defTabSz="858838" eaLnBrk="0" hangingPunct="0">
              <a:defRPr sz="2400" b="1">
                <a:solidFill>
                  <a:schemeClr val="tx1"/>
                </a:solidFill>
                <a:latin typeface="Times New Roman" pitchFamily="18" charset="0"/>
                <a:ea typeface="宋体" charset="-122"/>
              </a:defRPr>
            </a:lvl4pPr>
            <a:lvl5pPr marL="2057400" indent="-228600" defTabSz="858838" eaLnBrk="0" hangingPunct="0">
              <a:defRPr sz="2400" b="1">
                <a:solidFill>
                  <a:schemeClr val="tx1"/>
                </a:solidFill>
                <a:latin typeface="Times New Roman" pitchFamily="18" charset="0"/>
                <a:ea typeface="宋体" charset="-122"/>
              </a:defRPr>
            </a:lvl5pPr>
            <a:lvl6pPr marL="2514600" indent="-228600" defTabSz="858838" eaLnBrk="0" fontAlgn="base" hangingPunct="0">
              <a:spcBef>
                <a:spcPct val="0"/>
              </a:spcBef>
              <a:spcAft>
                <a:spcPct val="0"/>
              </a:spcAft>
              <a:defRPr sz="2400" b="1">
                <a:solidFill>
                  <a:schemeClr val="tx1"/>
                </a:solidFill>
                <a:latin typeface="Times New Roman" pitchFamily="18" charset="0"/>
                <a:ea typeface="宋体" charset="-122"/>
              </a:defRPr>
            </a:lvl6pPr>
            <a:lvl7pPr marL="2971800" indent="-228600" defTabSz="858838" eaLnBrk="0" fontAlgn="base" hangingPunct="0">
              <a:spcBef>
                <a:spcPct val="0"/>
              </a:spcBef>
              <a:spcAft>
                <a:spcPct val="0"/>
              </a:spcAft>
              <a:defRPr sz="2400" b="1">
                <a:solidFill>
                  <a:schemeClr val="tx1"/>
                </a:solidFill>
                <a:latin typeface="Times New Roman" pitchFamily="18" charset="0"/>
                <a:ea typeface="宋体" charset="-122"/>
              </a:defRPr>
            </a:lvl7pPr>
            <a:lvl8pPr marL="3429000" indent="-228600" defTabSz="858838" eaLnBrk="0" fontAlgn="base" hangingPunct="0">
              <a:spcBef>
                <a:spcPct val="0"/>
              </a:spcBef>
              <a:spcAft>
                <a:spcPct val="0"/>
              </a:spcAft>
              <a:defRPr sz="2400" b="1">
                <a:solidFill>
                  <a:schemeClr val="tx1"/>
                </a:solidFill>
                <a:latin typeface="Times New Roman" pitchFamily="18" charset="0"/>
                <a:ea typeface="宋体" charset="-122"/>
              </a:defRPr>
            </a:lvl8pPr>
            <a:lvl9pPr marL="3886200" indent="-228600" defTabSz="858838" eaLnBrk="0" fontAlgn="base" hangingPunct="0">
              <a:spcBef>
                <a:spcPct val="0"/>
              </a:spcBef>
              <a:spcAft>
                <a:spcPct val="0"/>
              </a:spcAft>
              <a:defRPr sz="2400" b="1">
                <a:solidFill>
                  <a:schemeClr val="tx1"/>
                </a:solidFill>
                <a:latin typeface="Times New Roman" pitchFamily="18" charset="0"/>
                <a:ea typeface="宋体" charset="-122"/>
              </a:defRPr>
            </a:lvl9pPr>
          </a:lstStyle>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经营理念</a:t>
            </a:r>
            <a:endParaRPr lang="en-US" altLang="zh-CN" sz="1400" b="0" dirty="0" smtClean="0">
              <a:solidFill>
                <a:srgbClr val="FFFFFF"/>
              </a:solidFill>
              <a:latin typeface="微软雅黑" pitchFamily="34" charset="-122"/>
              <a:ea typeface="微软雅黑" pitchFamily="34" charset="-122"/>
            </a:endParaRPr>
          </a:p>
          <a:p>
            <a:pPr algn="ctr" fontAlgn="base">
              <a:spcBef>
                <a:spcPct val="50000"/>
              </a:spcBef>
              <a:spcAft>
                <a:spcPct val="0"/>
              </a:spcAft>
            </a:pPr>
            <a:r>
              <a:rPr lang="zh-CN" altLang="en-US" sz="1400" b="0" dirty="0" smtClean="0">
                <a:solidFill>
                  <a:srgbClr val="FFFFFF"/>
                </a:solidFill>
                <a:latin typeface="微软雅黑" pitchFamily="34" charset="-122"/>
                <a:ea typeface="微软雅黑" pitchFamily="34" charset="-122"/>
              </a:rPr>
              <a:t>管理方针</a:t>
            </a:r>
            <a:endParaRPr lang="zh-CN" altLang="en-US" sz="1400" b="0" dirty="0">
              <a:solidFill>
                <a:srgbClr val="FFFFFF"/>
              </a:solidFill>
              <a:latin typeface="微软雅黑" pitchFamily="34" charset="-122"/>
              <a:ea typeface="微软雅黑" pitchFamily="34" charset="-122"/>
            </a:endParaRPr>
          </a:p>
        </p:txBody>
      </p:sp>
      <p:cxnSp>
        <p:nvCxnSpPr>
          <p:cNvPr id="5" name="直接箭头连接符 4"/>
          <p:cNvCxnSpPr/>
          <p:nvPr/>
        </p:nvCxnSpPr>
        <p:spPr>
          <a:xfrm>
            <a:off x="332656" y="4691648"/>
            <a:ext cx="0" cy="19767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16632" y="4229983"/>
            <a:ext cx="504056"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zh-CN" altLang="en-US" sz="1200" b="1" spc="50" dirty="0" smtClean="0">
                <a:ln w="11430"/>
                <a:latin typeface="微软雅黑" pitchFamily="34" charset="-122"/>
                <a:ea typeface="微软雅黑" pitchFamily="34" charset="-122"/>
              </a:rPr>
              <a:t>核心</a:t>
            </a:r>
            <a:endParaRPr lang="en-US" altLang="zh-CN" sz="1200" b="1" spc="50" dirty="0" smtClean="0">
              <a:ln w="11430"/>
              <a:latin typeface="微软雅黑" pitchFamily="34" charset="-122"/>
              <a:ea typeface="微软雅黑" pitchFamily="34" charset="-122"/>
            </a:endParaRPr>
          </a:p>
          <a:p>
            <a:pPr fontAlgn="base">
              <a:spcBef>
                <a:spcPct val="0"/>
              </a:spcBef>
              <a:spcAft>
                <a:spcPct val="0"/>
              </a:spcAft>
              <a:defRPr/>
            </a:pPr>
            <a:r>
              <a:rPr lang="zh-CN" altLang="en-US" sz="1200" b="1" spc="50" dirty="0">
                <a:ln w="11430"/>
                <a:latin typeface="微软雅黑" pitchFamily="34" charset="-122"/>
                <a:ea typeface="微软雅黑" pitchFamily="34" charset="-122"/>
              </a:rPr>
              <a:t>理念</a:t>
            </a:r>
          </a:p>
        </p:txBody>
      </p:sp>
      <p:sp>
        <p:nvSpPr>
          <p:cNvPr id="65" name="矩形 64"/>
          <p:cNvSpPr/>
          <p:nvPr/>
        </p:nvSpPr>
        <p:spPr>
          <a:xfrm>
            <a:off x="44624" y="6663132"/>
            <a:ext cx="576063"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zh-CN" altLang="en-US" sz="1200" b="1" spc="50" dirty="0" smtClean="0">
                <a:ln w="11430"/>
                <a:latin typeface="微软雅黑" pitchFamily="34" charset="-122"/>
                <a:ea typeface="微软雅黑" pitchFamily="34" charset="-122"/>
              </a:rPr>
              <a:t>应用理念</a:t>
            </a:r>
            <a:endParaRPr lang="zh-CN" altLang="en-US" sz="1200" b="1" spc="50" dirty="0">
              <a:ln w="11430"/>
              <a:latin typeface="微软雅黑" pitchFamily="34" charset="-122"/>
              <a:ea typeface="微软雅黑" pitchFamily="34" charset="-122"/>
            </a:endParaRPr>
          </a:p>
        </p:txBody>
      </p:sp>
      <p:sp>
        <p:nvSpPr>
          <p:cNvPr id="10" name="圆角矩形 9"/>
          <p:cNvSpPr/>
          <p:nvPr/>
        </p:nvSpPr>
        <p:spPr>
          <a:xfrm>
            <a:off x="1817906" y="2627784"/>
            <a:ext cx="1296144"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企业使命</a:t>
            </a:r>
            <a:endParaRPr lang="zh-CN" altLang="en-US" dirty="0"/>
          </a:p>
        </p:txBody>
      </p:sp>
      <p:sp>
        <p:nvSpPr>
          <p:cNvPr id="66" name="TextBox 78"/>
          <p:cNvSpPr txBox="1"/>
          <p:nvPr/>
        </p:nvSpPr>
        <p:spPr>
          <a:xfrm>
            <a:off x="1700808" y="2895892"/>
            <a:ext cx="4250162" cy="52322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spcBef>
                <a:spcPts val="0"/>
              </a:spcBef>
              <a:spcAft>
                <a:spcPts val="600"/>
              </a:spcAft>
              <a:defRPr/>
            </a:pPr>
            <a:r>
              <a:rPr lang="zh-CN" altLang="en-US" sz="1400" kern="0" dirty="0">
                <a:solidFill>
                  <a:schemeClr val="tx1">
                    <a:lumMod val="85000"/>
                    <a:lumOff val="15000"/>
                  </a:schemeClr>
                </a:solidFill>
              </a:rPr>
              <a:t>努力打造成一家集电子产品设计研发与生产加工一体化方案解决优质制造商与服务商。</a:t>
            </a:r>
            <a:endParaRPr lang="zh-CN" altLang="en-US" sz="1400" b="0" kern="0" dirty="0">
              <a:solidFill>
                <a:schemeClr val="tx1">
                  <a:lumMod val="85000"/>
                  <a:lumOff val="15000"/>
                </a:schemeClr>
              </a:solidFill>
            </a:endParaRPr>
          </a:p>
        </p:txBody>
      </p:sp>
      <p:sp>
        <p:nvSpPr>
          <p:cNvPr id="67" name="圆角矩形 66"/>
          <p:cNvSpPr/>
          <p:nvPr/>
        </p:nvSpPr>
        <p:spPr>
          <a:xfrm>
            <a:off x="2204864" y="3491880"/>
            <a:ext cx="1296144"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企业愿景</a:t>
            </a:r>
            <a:endParaRPr lang="zh-CN" altLang="en-US" dirty="0"/>
          </a:p>
        </p:txBody>
      </p:sp>
      <p:sp>
        <p:nvSpPr>
          <p:cNvPr id="68" name="TextBox 78"/>
          <p:cNvSpPr txBox="1"/>
          <p:nvPr/>
        </p:nvSpPr>
        <p:spPr>
          <a:xfrm>
            <a:off x="2132856" y="3776441"/>
            <a:ext cx="4178763" cy="738664"/>
          </a:xfrm>
          <a:prstGeom prst="rect">
            <a:avLst/>
          </a:prstGeom>
          <a:noFill/>
        </p:spPr>
        <p:txBody>
          <a:bodyPr wrap="square">
            <a:spAutoFit/>
          </a:bodyPr>
          <a:lstStyle>
            <a:defPPr>
              <a:defRPr lang="zh-CN"/>
            </a:defPPr>
            <a:lvl1pPr fontAlgn="auto">
              <a:spcBef>
                <a:spcPts val="0"/>
              </a:spcBef>
              <a:spcAft>
                <a:spcPts val="600"/>
              </a:spcAft>
              <a:buFont typeface="Arial" panose="020B0604020202020204" pitchFamily="34" charset="0"/>
              <a:buNone/>
              <a:defRPr sz="1600" kern="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1400" dirty="0"/>
              <a:t>公司</a:t>
            </a:r>
            <a:r>
              <a:rPr lang="zh-CN" altLang="en-US" sz="1400" dirty="0" smtClean="0"/>
              <a:t>以</a:t>
            </a:r>
            <a:r>
              <a:rPr lang="zh-CN" altLang="en-US" sz="1400" dirty="0"/>
              <a:t>高新科技领先为产业发展方向，关注顾客的需求和市场的变化，持续改进企业管理，实现科技与市场的有效结合和汽车电子产业化的规模发展。</a:t>
            </a:r>
          </a:p>
        </p:txBody>
      </p:sp>
      <p:sp>
        <p:nvSpPr>
          <p:cNvPr id="69" name="圆角矩形 68"/>
          <p:cNvSpPr/>
          <p:nvPr/>
        </p:nvSpPr>
        <p:spPr>
          <a:xfrm>
            <a:off x="2777710" y="4552255"/>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核心价值观</a:t>
            </a:r>
            <a:endParaRPr lang="zh-CN" altLang="en-US" dirty="0"/>
          </a:p>
        </p:txBody>
      </p:sp>
      <p:sp>
        <p:nvSpPr>
          <p:cNvPr id="70" name="圆角矩形 69"/>
          <p:cNvSpPr/>
          <p:nvPr/>
        </p:nvSpPr>
        <p:spPr>
          <a:xfrm>
            <a:off x="3068960" y="5165370"/>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企业精神</a:t>
            </a:r>
            <a:endParaRPr lang="zh-CN" altLang="en-US" dirty="0"/>
          </a:p>
        </p:txBody>
      </p:sp>
      <p:sp>
        <p:nvSpPr>
          <p:cNvPr id="71" name="圆角矩形 70"/>
          <p:cNvSpPr/>
          <p:nvPr/>
        </p:nvSpPr>
        <p:spPr>
          <a:xfrm>
            <a:off x="3212976" y="5796136"/>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市场理念</a:t>
            </a:r>
            <a:endParaRPr lang="zh-CN" altLang="en-US" dirty="0"/>
          </a:p>
        </p:txBody>
      </p:sp>
      <p:sp>
        <p:nvSpPr>
          <p:cNvPr id="72" name="圆角矩形 71"/>
          <p:cNvSpPr/>
          <p:nvPr/>
        </p:nvSpPr>
        <p:spPr>
          <a:xfrm>
            <a:off x="3501008" y="6516216"/>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服务理念</a:t>
            </a:r>
            <a:endParaRPr lang="zh-CN" altLang="en-US" dirty="0"/>
          </a:p>
        </p:txBody>
      </p:sp>
      <p:sp>
        <p:nvSpPr>
          <p:cNvPr id="73" name="圆角矩形 72"/>
          <p:cNvSpPr/>
          <p:nvPr/>
        </p:nvSpPr>
        <p:spPr>
          <a:xfrm>
            <a:off x="3407831" y="7406525"/>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人才理念</a:t>
            </a:r>
            <a:endParaRPr lang="zh-CN" altLang="en-US" dirty="0"/>
          </a:p>
        </p:txBody>
      </p:sp>
      <p:sp>
        <p:nvSpPr>
          <p:cNvPr id="74" name="圆角矩形 73"/>
          <p:cNvSpPr/>
          <p:nvPr/>
        </p:nvSpPr>
        <p:spPr>
          <a:xfrm>
            <a:off x="2045661" y="8059161"/>
            <a:ext cx="1461329" cy="28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质量方针</a:t>
            </a:r>
            <a:endParaRPr lang="zh-CN" altLang="en-US" dirty="0"/>
          </a:p>
        </p:txBody>
      </p:sp>
      <p:sp>
        <p:nvSpPr>
          <p:cNvPr id="11" name="矩形 10"/>
          <p:cNvSpPr/>
          <p:nvPr/>
        </p:nvSpPr>
        <p:spPr>
          <a:xfrm>
            <a:off x="2122641" y="8296671"/>
            <a:ext cx="2890535" cy="307777"/>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科技兴企  人才强企  品质筑</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企。</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2708352" y="4840287"/>
            <a:ext cx="4149648" cy="307777"/>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“绿色、环保、安全、优质“的汽车电子行业理念</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76" name="矩形 75"/>
          <p:cNvSpPr/>
          <p:nvPr/>
        </p:nvSpPr>
        <p:spPr>
          <a:xfrm>
            <a:off x="2996952" y="5464964"/>
            <a:ext cx="2441694" cy="307777"/>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团结、求实、拼搏、</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创新。</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3140968" y="6136431"/>
            <a:ext cx="3888432" cy="307777"/>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始终如一的客户导向，定制化的产品解决</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方案。</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3429000" y="6804248"/>
            <a:ext cx="3429000" cy="600164"/>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为客户提供品质有保障，交期有</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保证</a:t>
            </a:r>
            <a:endParaRPr lang="en-US" altLang="zh-CN" sz="1400" kern="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spcAft>
                <a:spcPts val="600"/>
              </a:spcAft>
              <a:buFont typeface="Arial" panose="020B0604020202020204" pitchFamily="34" charset="0"/>
              <a:buNone/>
            </a:pP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的</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产品和</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方案。</a:t>
            </a:r>
            <a:endPar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284984" y="7720607"/>
            <a:ext cx="3581215" cy="307777"/>
          </a:xfrm>
          <a:prstGeom prst="rect">
            <a:avLst/>
          </a:prstGeom>
          <a:noFill/>
        </p:spPr>
        <p:txBody>
          <a:bodyPr wrap="square">
            <a:spAutoFit/>
          </a:bodyPr>
          <a:lstStyle/>
          <a:p>
            <a:pPr>
              <a:spcAft>
                <a:spcPts val="600"/>
              </a:spcAft>
              <a:buFont typeface="Arial" panose="020B0604020202020204" pitchFamily="34" charset="0"/>
              <a:buNone/>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诚信务实，不断超越，不怕困难，持续</a:t>
            </a:r>
            <a:r>
              <a:rPr lang="zh-CN" altLang="en-US" sz="1400" kern="0" dirty="0" smtClean="0">
                <a:solidFill>
                  <a:schemeClr val="tx1">
                    <a:lumMod val="85000"/>
                    <a:lumOff val="15000"/>
                  </a:schemeClr>
                </a:solidFill>
                <a:latin typeface="微软雅黑" panose="020B0503020204020204" pitchFamily="34" charset="-122"/>
                <a:ea typeface="微软雅黑" panose="020B0503020204020204" pitchFamily="34" charset="-122"/>
              </a:rPr>
              <a:t>创新。</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流程图: 终止 5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54" name="直接连接符 53"/>
          <p:cNvCxnSpPr>
            <a:stCxn id="5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randombar(horizontal)">
                                      <p:cBhvr>
                                        <p:cTn id="10" dur="500"/>
                                        <p:tgtEl>
                                          <p:spTgt spid="6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randombar(horizontal)">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6"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团队构建</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4" name="矩形 9"/>
          <p:cNvSpPr>
            <a:spLocks noChangeArrowheads="1"/>
          </p:cNvSpPr>
          <p:nvPr/>
        </p:nvSpPr>
        <p:spPr bwMode="auto">
          <a:xfrm>
            <a:off x="1196752" y="4698608"/>
            <a:ext cx="1421765" cy="6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1865" b="1" kern="0" dirty="0">
                <a:solidFill>
                  <a:srgbClr val="57CE95"/>
                </a:solidFill>
                <a:latin typeface="微软雅黑" panose="020B0503020204020204" pitchFamily="34" charset="-122"/>
                <a:ea typeface="微软雅黑" panose="020B0503020204020204" pitchFamily="34" charset="-122"/>
                <a:sym typeface="+mn-ea"/>
              </a:rPr>
              <a:t>陈少棠博士</a:t>
            </a:r>
            <a:endParaRPr lang="zh-CN" altLang="en-US" sz="1860" dirty="0">
              <a:solidFill>
                <a:schemeClr val="accent5">
                  <a:lumMod val="50000"/>
                </a:schemeClr>
              </a:solidFill>
              <a:latin typeface="微软雅黑" panose="020B0503020204020204" pitchFamily="34" charset="-122"/>
              <a:ea typeface="微软雅黑" panose="020B0503020204020204" pitchFamily="34" charset="-122"/>
            </a:endParaRPr>
          </a:p>
          <a:p>
            <a:pPr defTabSz="1218565" fontAlgn="auto">
              <a:spcBef>
                <a:spcPts val="0"/>
              </a:spcBef>
              <a:spcAft>
                <a:spcPts val="0"/>
              </a:spcAft>
              <a:defRPr/>
            </a:pPr>
            <a:endParaRPr lang="zh-CN" altLang="en-US" sz="1865" b="1" kern="0" dirty="0">
              <a:solidFill>
                <a:srgbClr val="57CE95"/>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2379851" y="4768463"/>
            <a:ext cx="1193165" cy="2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935"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董事长/技术总监</a:t>
            </a:r>
            <a:endParaRPr lang="zh-CN" altLang="en-US" sz="935"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78"/>
          <p:cNvSpPr txBox="1"/>
          <p:nvPr/>
        </p:nvSpPr>
        <p:spPr>
          <a:xfrm>
            <a:off x="3356992" y="1835695"/>
            <a:ext cx="3198513" cy="306237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spcBef>
                <a:spcPts val="0"/>
              </a:spcBef>
              <a:spcAft>
                <a:spcPts val="600"/>
              </a:spcAft>
              <a:defRPr/>
            </a:pPr>
            <a:r>
              <a:rPr lang="zh-CN" altLang="en-US" sz="1400" b="0" kern="0" dirty="0">
                <a:solidFill>
                  <a:schemeClr val="tx1">
                    <a:lumMod val="85000"/>
                    <a:lumOff val="15000"/>
                  </a:schemeClr>
                </a:solidFill>
              </a:rPr>
              <a:t>       </a:t>
            </a:r>
            <a:r>
              <a:rPr lang="zh-CN" altLang="en-US" sz="1400" kern="0" dirty="0">
                <a:solidFill>
                  <a:schemeClr val="tx1">
                    <a:lumMod val="85000"/>
                    <a:lumOff val="15000"/>
                  </a:schemeClr>
                </a:solidFill>
                <a:sym typeface="+mn-ea"/>
              </a:rPr>
              <a:t>汽车电子系统、电动汽车和混动汽车</a:t>
            </a:r>
            <a:r>
              <a:rPr lang="zh-CN" altLang="en-US" sz="1400" kern="0" dirty="0" smtClean="0">
                <a:solidFill>
                  <a:schemeClr val="tx1">
                    <a:lumMod val="85000"/>
                    <a:lumOff val="15000"/>
                  </a:schemeClr>
                </a:solidFill>
                <a:sym typeface="+mn-ea"/>
              </a:rPr>
              <a:t>行业有</a:t>
            </a:r>
            <a:r>
              <a:rPr lang="zh-CN" altLang="en-US" sz="1400" kern="0" dirty="0">
                <a:solidFill>
                  <a:schemeClr val="tx1">
                    <a:lumMod val="85000"/>
                    <a:lumOff val="15000"/>
                  </a:schemeClr>
                </a:solidFill>
                <a:sym typeface="+mn-ea"/>
              </a:rPr>
              <a:t>20 多年研发经验</a:t>
            </a:r>
            <a:endParaRPr lang="zh-CN" altLang="en-US" sz="1400" kern="0" dirty="0">
              <a:solidFill>
                <a:schemeClr val="tx1">
                  <a:lumMod val="85000"/>
                  <a:lumOff val="15000"/>
                </a:schemeClr>
              </a:solidFill>
            </a:endParaRPr>
          </a:p>
          <a:p>
            <a:pPr marL="285750" indent="-285750" fontAlgn="auto">
              <a:spcBef>
                <a:spcPts val="0"/>
              </a:spcBef>
              <a:spcAft>
                <a:spcPts val="600"/>
              </a:spcAft>
              <a:buFont typeface="Wingdings" panose="05000000000000000000" pitchFamily="2" charset="2"/>
              <a:buChar char="§"/>
              <a:defRPr/>
            </a:pPr>
            <a:r>
              <a:rPr lang="zh-CN" altLang="en-US" sz="1400" kern="0" dirty="0">
                <a:solidFill>
                  <a:schemeClr val="tx1">
                    <a:lumMod val="85000"/>
                    <a:lumOff val="15000"/>
                  </a:schemeClr>
                </a:solidFill>
                <a:sym typeface="+mn-ea"/>
              </a:rPr>
              <a:t>获威斯康星麦迪逊大学电源和电动摩托专业博士学位</a:t>
            </a:r>
            <a:endParaRPr lang="zh-CN" altLang="en-US" sz="1400" kern="0" dirty="0">
              <a:solidFill>
                <a:schemeClr val="tx1">
                  <a:lumMod val="85000"/>
                  <a:lumOff val="15000"/>
                </a:schemeClr>
              </a:solidFill>
            </a:endParaRPr>
          </a:p>
          <a:p>
            <a:pPr marL="285750" indent="-285750" fontAlgn="auto">
              <a:spcBef>
                <a:spcPts val="0"/>
              </a:spcBef>
              <a:spcAft>
                <a:spcPts val="600"/>
              </a:spcAft>
              <a:buFont typeface="Wingdings" panose="05000000000000000000" pitchFamily="2" charset="2"/>
              <a:buChar char="§"/>
              <a:defRPr/>
            </a:pPr>
            <a:r>
              <a:rPr lang="zh-CN" altLang="en-US" sz="1400" kern="0" dirty="0">
                <a:solidFill>
                  <a:schemeClr val="tx1">
                    <a:lumMod val="85000"/>
                    <a:lumOff val="15000"/>
                  </a:schemeClr>
                </a:solidFill>
                <a:sym typeface="+mn-ea"/>
              </a:rPr>
              <a:t>通用汽车公司研发中心高级工程师</a:t>
            </a:r>
            <a:endParaRPr lang="zh-CN" altLang="en-US" sz="1400" kern="0" dirty="0">
              <a:solidFill>
                <a:schemeClr val="tx1">
                  <a:lumMod val="85000"/>
                  <a:lumOff val="15000"/>
                </a:schemeClr>
              </a:solidFill>
            </a:endParaRPr>
          </a:p>
          <a:p>
            <a:pPr marL="285750" indent="-285750" fontAlgn="auto">
              <a:spcBef>
                <a:spcPts val="0"/>
              </a:spcBef>
              <a:spcAft>
                <a:spcPts val="600"/>
              </a:spcAft>
              <a:buFont typeface="Wingdings" panose="05000000000000000000" pitchFamily="2" charset="2"/>
              <a:buChar char="§"/>
              <a:defRPr/>
            </a:pPr>
            <a:r>
              <a:rPr lang="zh-CN" altLang="en-US" sz="1400" kern="0" dirty="0">
                <a:solidFill>
                  <a:schemeClr val="tx1">
                    <a:lumMod val="85000"/>
                    <a:lumOff val="15000"/>
                  </a:schemeClr>
                </a:solidFill>
                <a:sym typeface="+mn-ea"/>
              </a:rPr>
              <a:t>德尔福公司研究实验室(Delphi)主任工程师; 新能源中心首席科学家</a:t>
            </a:r>
            <a:endParaRPr lang="zh-CN" altLang="en-US" sz="1400" kern="0" dirty="0">
              <a:solidFill>
                <a:schemeClr val="tx1">
                  <a:lumMod val="85000"/>
                  <a:lumOff val="15000"/>
                </a:schemeClr>
              </a:solidFill>
            </a:endParaRPr>
          </a:p>
          <a:p>
            <a:pPr marL="285750" indent="-285750" fontAlgn="auto">
              <a:spcBef>
                <a:spcPts val="0"/>
              </a:spcBef>
              <a:spcAft>
                <a:spcPts val="600"/>
              </a:spcAft>
              <a:buFont typeface="Wingdings" panose="05000000000000000000" pitchFamily="2" charset="2"/>
              <a:buChar char="§"/>
              <a:defRPr/>
            </a:pPr>
            <a:r>
              <a:rPr lang="zh-CN" altLang="en-US" sz="1400" kern="0" dirty="0">
                <a:solidFill>
                  <a:schemeClr val="tx1">
                    <a:lumMod val="85000"/>
                    <a:lumOff val="15000"/>
                  </a:schemeClr>
                </a:solidFill>
                <a:sym typeface="+mn-ea"/>
              </a:rPr>
              <a:t>通用公司第一辆商业化生产的纯电动汽车EV1的研发</a:t>
            </a:r>
            <a:endParaRPr lang="zh-CN" altLang="en-US" sz="1400" kern="0" dirty="0">
              <a:solidFill>
                <a:schemeClr val="tx1">
                  <a:lumMod val="85000"/>
                  <a:lumOff val="15000"/>
                </a:schemeClr>
              </a:solidFill>
            </a:endParaRPr>
          </a:p>
          <a:p>
            <a:pPr marL="285750" indent="-285750" fontAlgn="auto">
              <a:spcBef>
                <a:spcPts val="0"/>
              </a:spcBef>
              <a:spcAft>
                <a:spcPts val="600"/>
              </a:spcAft>
              <a:buFont typeface="Wingdings" panose="05000000000000000000" pitchFamily="2" charset="2"/>
              <a:buChar char="§"/>
              <a:defRPr/>
            </a:pPr>
            <a:r>
              <a:rPr lang="zh-CN" altLang="en-US" sz="1400" kern="0" dirty="0">
                <a:solidFill>
                  <a:schemeClr val="tx1">
                    <a:lumMod val="85000"/>
                    <a:lumOff val="15000"/>
                  </a:schemeClr>
                </a:solidFill>
                <a:sym typeface="+mn-ea"/>
              </a:rPr>
              <a:t>拥有27项通用汽车和德尔福公司的内部发明，撰写20多篇工业报告，并获10项美国和15项中国</a:t>
            </a:r>
            <a:r>
              <a:rPr lang="zh-CN" altLang="en-US" sz="1400" kern="0" dirty="0" smtClean="0">
                <a:solidFill>
                  <a:schemeClr val="tx1">
                    <a:lumMod val="85000"/>
                    <a:lumOff val="15000"/>
                  </a:schemeClr>
                </a:solidFill>
                <a:sym typeface="+mn-ea"/>
              </a:rPr>
              <a:t>专利</a:t>
            </a:r>
            <a:endParaRPr lang="en-US" altLang="zh-CN" sz="1400" kern="0" dirty="0" smtClean="0">
              <a:solidFill>
                <a:schemeClr val="tx1">
                  <a:lumMod val="85000"/>
                  <a:lumOff val="15000"/>
                </a:schemeClr>
              </a:solidFill>
              <a:sym typeface="+mn-ea"/>
            </a:endParaRPr>
          </a:p>
        </p:txBody>
      </p:sp>
      <p:grpSp>
        <p:nvGrpSpPr>
          <p:cNvPr id="28" name="组合 27"/>
          <p:cNvGrpSpPr/>
          <p:nvPr/>
        </p:nvGrpSpPr>
        <p:grpSpPr>
          <a:xfrm>
            <a:off x="705401" y="1835695"/>
            <a:ext cx="2435567" cy="2681000"/>
            <a:chOff x="1280451" y="1598515"/>
            <a:chExt cx="2124225" cy="2525810"/>
          </a:xfrm>
        </p:grpSpPr>
        <p:sp>
          <p:nvSpPr>
            <p:cNvPr id="29" name="圆角矩形 28"/>
            <p:cNvSpPr/>
            <p:nvPr/>
          </p:nvSpPr>
          <p:spPr>
            <a:xfrm>
              <a:off x="1280451" y="1598515"/>
              <a:ext cx="2076599" cy="2306735"/>
            </a:xfrm>
            <a:prstGeom prst="roundRect">
              <a:avLst/>
            </a:prstGeom>
            <a:noFill/>
            <a:ln w="12700">
              <a:solidFill>
                <a:srgbClr val="57C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cxnSp>
          <p:nvCxnSpPr>
            <p:cNvPr id="30" name="直接连接符 29"/>
            <p:cNvCxnSpPr/>
            <p:nvPr/>
          </p:nvCxnSpPr>
          <p:spPr>
            <a:xfrm>
              <a:off x="2333625" y="3686175"/>
              <a:ext cx="0" cy="438150"/>
            </a:xfrm>
            <a:prstGeom prst="line">
              <a:avLst/>
            </a:prstGeom>
            <a:ln w="12700">
              <a:solidFill>
                <a:srgbClr val="57CE95"/>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80451" y="4124325"/>
              <a:ext cx="2124225" cy="0"/>
            </a:xfrm>
            <a:prstGeom prst="line">
              <a:avLst/>
            </a:prstGeom>
            <a:ln w="12700">
              <a:solidFill>
                <a:srgbClr val="57CE95"/>
              </a:solidFill>
            </a:ln>
          </p:spPr>
          <p:style>
            <a:lnRef idx="1">
              <a:schemeClr val="accent1"/>
            </a:lnRef>
            <a:fillRef idx="0">
              <a:schemeClr val="accent1"/>
            </a:fillRef>
            <a:effectRef idx="0">
              <a:schemeClr val="accent1"/>
            </a:effectRef>
            <a:fontRef idx="minor">
              <a:schemeClr val="tx1"/>
            </a:fontRef>
          </p:style>
        </p:cxnSp>
      </p:grpSp>
      <p:pic>
        <p:nvPicPr>
          <p:cNvPr id="32" name="Picture 4">
            <a:extLst/>
          </p:cNvPr>
          <p:cNvPicPr>
            <a:picLocks noChangeAspect="1"/>
          </p:cNvPicPr>
          <p:nvPr/>
        </p:nvPicPr>
        <p:blipFill rotWithShape="1">
          <a:blip r:embed="rId4" cstate="print"/>
          <a:srcRect l="3814" t="211" r="8125" b="-211"/>
          <a:stretch/>
        </p:blipFill>
        <p:spPr>
          <a:xfrm>
            <a:off x="535679" y="5220072"/>
            <a:ext cx="2893321" cy="2280203"/>
          </a:xfrm>
          <a:prstGeom prst="rect">
            <a:avLst/>
          </a:prstGeom>
          <a:ln>
            <a:noFill/>
          </a:ln>
          <a:effectLst>
            <a:softEdge rad="112500"/>
          </a:effectLst>
        </p:spPr>
      </p:pic>
      <p:sp>
        <p:nvSpPr>
          <p:cNvPr id="33" name="TextBox 78"/>
          <p:cNvSpPr txBox="1"/>
          <p:nvPr/>
        </p:nvSpPr>
        <p:spPr>
          <a:xfrm>
            <a:off x="483314" y="7661199"/>
            <a:ext cx="5961870" cy="73866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en-US" altLang="zh-CN" sz="1400" dirty="0" smtClean="0">
                <a:solidFill>
                  <a:schemeClr val="tx1"/>
                </a:solidFill>
              </a:rPr>
              <a:t>        </a:t>
            </a:r>
            <a:r>
              <a:rPr lang="zh-CN" altLang="zh-CN" sz="1400" dirty="0" smtClean="0">
                <a:solidFill>
                  <a:schemeClr val="tx1"/>
                </a:solidFill>
              </a:rPr>
              <a:t>核心</a:t>
            </a:r>
            <a:r>
              <a:rPr lang="zh-CN" altLang="zh-CN" sz="1400" dirty="0">
                <a:solidFill>
                  <a:schemeClr val="tx1"/>
                </a:solidFill>
              </a:rPr>
              <a:t>研发人员来自美国通用·克莱斯勒·福特等国际知名企业。 在汽车电路电子领域有多年的行业开发经验</a:t>
            </a:r>
            <a:r>
              <a:rPr lang="zh-CN" altLang="zh-CN" sz="1400" dirty="0" smtClean="0">
                <a:solidFill>
                  <a:schemeClr val="tx1"/>
                </a:solidFill>
              </a:rPr>
              <a:t>，</a:t>
            </a:r>
            <a:r>
              <a:rPr lang="zh-CN" altLang="en-US" sz="1400" dirty="0" smtClean="0">
                <a:solidFill>
                  <a:schemeClr val="tx1"/>
                </a:solidFill>
              </a:rPr>
              <a:t>集团</a:t>
            </a:r>
            <a:r>
              <a:rPr lang="zh-CN" altLang="zh-CN" sz="1400" dirty="0" smtClean="0">
                <a:solidFill>
                  <a:schemeClr val="tx1"/>
                </a:solidFill>
              </a:rPr>
              <a:t>现有</a:t>
            </a:r>
            <a:r>
              <a:rPr lang="zh-CN" altLang="en-US" sz="1400" dirty="0">
                <a:solidFill>
                  <a:schemeClr val="tx1"/>
                </a:solidFill>
              </a:rPr>
              <a:t>外籍专家</a:t>
            </a:r>
            <a:r>
              <a:rPr lang="en-US" altLang="zh-CN" sz="1400" dirty="0">
                <a:solidFill>
                  <a:schemeClr val="tx1"/>
                </a:solidFill>
              </a:rPr>
              <a:t>5</a:t>
            </a:r>
            <a:r>
              <a:rPr lang="zh-CN" altLang="en-US" sz="1400" dirty="0">
                <a:solidFill>
                  <a:schemeClr val="tx1"/>
                </a:solidFill>
              </a:rPr>
              <a:t>人、</a:t>
            </a:r>
            <a:r>
              <a:rPr lang="zh-CN" altLang="zh-CN" sz="1400" dirty="0">
                <a:solidFill>
                  <a:schemeClr val="tx1"/>
                </a:solidFill>
              </a:rPr>
              <a:t>博士</a:t>
            </a:r>
            <a:r>
              <a:rPr lang="en-US" altLang="zh-CN" sz="1400" dirty="0">
                <a:solidFill>
                  <a:schemeClr val="tx1"/>
                </a:solidFill>
              </a:rPr>
              <a:t>4</a:t>
            </a:r>
            <a:r>
              <a:rPr lang="zh-CN" altLang="zh-CN" sz="1400" dirty="0">
                <a:solidFill>
                  <a:schemeClr val="tx1"/>
                </a:solidFill>
              </a:rPr>
              <a:t>人</a:t>
            </a:r>
            <a:r>
              <a:rPr lang="zh-CN" altLang="en-US" sz="1400" dirty="0">
                <a:solidFill>
                  <a:schemeClr val="tx1"/>
                </a:solidFill>
              </a:rPr>
              <a:t>、</a:t>
            </a:r>
            <a:r>
              <a:rPr lang="zh-CN" altLang="zh-CN" sz="1400" dirty="0">
                <a:solidFill>
                  <a:schemeClr val="tx1"/>
                </a:solidFill>
              </a:rPr>
              <a:t>硕士</a:t>
            </a:r>
            <a:r>
              <a:rPr lang="en-US" altLang="zh-CN" sz="1400" dirty="0">
                <a:solidFill>
                  <a:schemeClr val="tx1"/>
                </a:solidFill>
              </a:rPr>
              <a:t>22</a:t>
            </a:r>
            <a:r>
              <a:rPr lang="zh-CN" altLang="zh-CN" sz="1400" dirty="0">
                <a:solidFill>
                  <a:schemeClr val="tx1"/>
                </a:solidFill>
              </a:rPr>
              <a:t>人</a:t>
            </a:r>
            <a:r>
              <a:rPr lang="zh-CN" altLang="en-US" sz="1400" dirty="0">
                <a:solidFill>
                  <a:schemeClr val="tx1"/>
                </a:solidFill>
              </a:rPr>
              <a:t>、</a:t>
            </a:r>
            <a:r>
              <a:rPr lang="zh-CN" altLang="zh-CN" sz="1400" dirty="0">
                <a:solidFill>
                  <a:schemeClr val="tx1"/>
                </a:solidFill>
              </a:rPr>
              <a:t>本科</a:t>
            </a:r>
            <a:r>
              <a:rPr lang="en-US" altLang="zh-CN" sz="1400" dirty="0">
                <a:solidFill>
                  <a:schemeClr val="tx1"/>
                </a:solidFill>
              </a:rPr>
              <a:t>56</a:t>
            </a:r>
            <a:r>
              <a:rPr lang="zh-CN" altLang="zh-CN" sz="1400" dirty="0">
                <a:solidFill>
                  <a:schemeClr val="tx1"/>
                </a:solidFill>
              </a:rPr>
              <a:t>人</a:t>
            </a:r>
            <a:r>
              <a:rPr lang="zh-CN" altLang="en-US" sz="1400" dirty="0">
                <a:solidFill>
                  <a:schemeClr val="tx1"/>
                </a:solidFill>
              </a:rPr>
              <a:t>。</a:t>
            </a:r>
            <a:endParaRPr lang="zh-CN" altLang="zh-CN" sz="1400" dirty="0">
              <a:solidFill>
                <a:schemeClr val="tx1"/>
              </a:solidFill>
            </a:endParaRPr>
          </a:p>
        </p:txBody>
      </p:sp>
      <p:sp>
        <p:nvSpPr>
          <p:cNvPr id="18" name="流程图: 终止 17"/>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19" name="直接连接符 18"/>
          <p:cNvCxnSpPr>
            <a:stCxn id="18"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067" y="1907703"/>
            <a:ext cx="1690861" cy="2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248" y="5220072"/>
            <a:ext cx="2978471" cy="22802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7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par>
                                <p:cTn id="8" presetID="42"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研发能力</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流程图: 终止 2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24" name="直接连接符 23"/>
          <p:cNvCxnSpPr>
            <a:stCxn id="2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08" y="1925198"/>
            <a:ext cx="1462484" cy="1409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6">
            <a:extLst/>
          </p:cNvPr>
          <p:cNvSpPr/>
          <p:nvPr/>
        </p:nvSpPr>
        <p:spPr bwMode="auto">
          <a:xfrm>
            <a:off x="1916832" y="1967943"/>
            <a:ext cx="1394813" cy="1296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pPr>
            <a:endParaRPr lang="en-US" altLang="zh-CN" sz="1400" b="1" dirty="0" smtClean="0">
              <a:solidFill>
                <a:schemeClr val="accent5">
                  <a:lumMod val="50000"/>
                </a:schemeClr>
              </a:solidFill>
              <a:latin typeface="Microsoft YaHei" panose="020B0503020204020204" pitchFamily="34" charset="-122"/>
              <a:ea typeface="Microsoft YaHei" panose="020B0503020204020204" pitchFamily="34" charset="-122"/>
            </a:endParaRPr>
          </a:p>
          <a:p>
            <a:pPr algn="ctr">
              <a:spcAft>
                <a:spcPts val="1200"/>
              </a:spcAft>
            </a:pP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实验室</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环境</a:t>
            </a:r>
            <a:r>
              <a:rPr lang="en-US" altLang="zh-CN" sz="1400" b="1" dirty="0" smtClean="0">
                <a:solidFill>
                  <a:schemeClr val="accent5">
                    <a:lumMod val="50000"/>
                  </a:schemeClr>
                </a:solidFill>
                <a:latin typeface="Microsoft YaHei" panose="020B0503020204020204" pitchFamily="34" charset="-122"/>
                <a:ea typeface="Microsoft YaHei" panose="020B0503020204020204" pitchFamily="34" charset="-122"/>
              </a:rPr>
              <a:t>1000</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平米标准实验室，</a:t>
            </a:r>
            <a:r>
              <a:rPr lang="en-US" altLang="zh-CN" sz="1400" b="1" dirty="0">
                <a:solidFill>
                  <a:schemeClr val="accent5">
                    <a:lumMod val="50000"/>
                  </a:schemeClr>
                </a:solidFill>
                <a:latin typeface="Microsoft YaHei" panose="020B0503020204020204" pitchFamily="34" charset="-122"/>
                <a:ea typeface="Microsoft YaHei" panose="020B0503020204020204" pitchFamily="34" charset="-122"/>
              </a:rPr>
              <a:t>42</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台高精度测试及检验设备。</a:t>
            </a:r>
          </a:p>
          <a:p>
            <a:pPr algn="ctr" fontAlgn="auto">
              <a:spcBef>
                <a:spcPts val="0"/>
              </a:spcBef>
              <a:spcAft>
                <a:spcPts val="0"/>
              </a:spcAft>
              <a:defRPr/>
            </a:pPr>
            <a:endParaRPr lang="en-US" dirty="0">
              <a:solidFill>
                <a:schemeClr val="tx1">
                  <a:lumMod val="65000"/>
                  <a:lumOff val="35000"/>
                </a:schemeClr>
              </a:solidFill>
              <a:latin typeface="方正兰亭刊黑_GBK" panose="02000000000000000000" pitchFamily="2" charset="-122"/>
              <a:ea typeface="方正兰亭刊黑_GBK" panose="02000000000000000000" pitchFamily="2" charset="-122"/>
            </a:endParaRPr>
          </a:p>
        </p:txBody>
      </p:sp>
      <p:pic>
        <p:nvPicPr>
          <p:cNvPr id="12" name="Picture 14">
            <a:extLst>
              <a:ext uri="{FF2B5EF4-FFF2-40B4-BE49-F238E27FC236}">
                <a16:creationId xmlns:a16="http://schemas.microsoft.com/office/drawing/2014/main" xmlns="" id="{CFDA1D49-3D2D-445C-8C30-020BD9B0DC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56" y="1907704"/>
            <a:ext cx="1468179" cy="1364001"/>
          </a:xfrm>
          <a:prstGeom prst="rect">
            <a:avLst/>
          </a:prstGeom>
        </p:spPr>
      </p:pic>
      <p:sp>
        <p:nvSpPr>
          <p:cNvPr id="13" name="Rectangle 18">
            <a:extLst/>
          </p:cNvPr>
          <p:cNvSpPr/>
          <p:nvPr/>
        </p:nvSpPr>
        <p:spPr bwMode="auto">
          <a:xfrm>
            <a:off x="5089827" y="1967943"/>
            <a:ext cx="1507525" cy="13598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pP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拥有</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汽车电子及新能源汽车核心部件的前沿、高端、创新、快速研发</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能力及研发团队。</a:t>
            </a:r>
            <a:endParaRPr lang="zh-CN" altLang="zh-CN" sz="1400" b="1" dirty="0">
              <a:solidFill>
                <a:schemeClr val="accent5">
                  <a:lumMod val="50000"/>
                </a:schemeClr>
              </a:solidFill>
              <a:latin typeface="Microsoft YaHei" panose="020B0503020204020204" pitchFamily="34" charset="-122"/>
              <a:ea typeface="Microsoft YaHei" panose="020B0503020204020204" pitchFamily="34" charset="-122"/>
            </a:endParaRPr>
          </a:p>
        </p:txBody>
      </p:sp>
      <p:sp>
        <p:nvSpPr>
          <p:cNvPr id="15" name="Rectangle 16">
            <a:extLst/>
          </p:cNvPr>
          <p:cNvSpPr/>
          <p:nvPr/>
        </p:nvSpPr>
        <p:spPr bwMode="auto">
          <a:xfrm>
            <a:off x="2070969" y="5207013"/>
            <a:ext cx="1339366" cy="13393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endParaRPr lang="en-US" altLang="zh-CN" sz="1400" b="1" dirty="0" smtClean="0">
              <a:solidFill>
                <a:schemeClr val="accent5">
                  <a:lumMod val="50000"/>
                </a:schemeClr>
              </a:solidFill>
              <a:latin typeface="Microsoft YaHei" panose="020B0503020204020204" pitchFamily="34" charset="-122"/>
              <a:ea typeface="Microsoft YaHei" panose="020B0503020204020204" pitchFamily="34" charset="-122"/>
            </a:endParaRPr>
          </a:p>
          <a:p>
            <a:pPr algn="ctr">
              <a:spcAft>
                <a:spcPts val="1200"/>
              </a:spcAft>
              <a:defRPr/>
            </a:pP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电池</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管理系统（</a:t>
            </a:r>
            <a:r>
              <a:rPr lang="en-US" altLang="zh-CN" sz="1400" b="1" dirty="0">
                <a:solidFill>
                  <a:schemeClr val="accent5">
                    <a:lumMod val="50000"/>
                  </a:schemeClr>
                </a:solidFill>
                <a:latin typeface="Microsoft YaHei" panose="020B0503020204020204" pitchFamily="34" charset="-122"/>
                <a:ea typeface="Microsoft YaHei" panose="020B0503020204020204" pitchFamily="34" charset="-122"/>
              </a:rPr>
              <a:t>BMS</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）集成设计开发能力</a:t>
            </a:r>
          </a:p>
          <a:p>
            <a:pPr algn="ctr" fontAlgn="auto">
              <a:spcBef>
                <a:spcPts val="0"/>
              </a:spcBef>
              <a:spcAft>
                <a:spcPts val="0"/>
              </a:spcAft>
              <a:defRPr/>
            </a:pPr>
            <a:endParaRPr lang="en-US" dirty="0">
              <a:solidFill>
                <a:schemeClr val="tx1">
                  <a:lumMod val="65000"/>
                  <a:lumOff val="35000"/>
                </a:schemeClr>
              </a:solidFill>
              <a:latin typeface="方正兰亭刊黑_GBK" panose="02000000000000000000" pitchFamily="2" charset="-122"/>
              <a:ea typeface="方正兰亭刊黑_GBK" panose="02000000000000000000" pitchFamily="2" charset="-122"/>
            </a:endParaRPr>
          </a:p>
        </p:txBody>
      </p:sp>
      <p:sp>
        <p:nvSpPr>
          <p:cNvPr id="18" name="Rectangle 18">
            <a:extLst/>
          </p:cNvPr>
          <p:cNvSpPr/>
          <p:nvPr/>
        </p:nvSpPr>
        <p:spPr bwMode="auto">
          <a:xfrm>
            <a:off x="3572350" y="3487730"/>
            <a:ext cx="1391142" cy="14401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endParaRPr lang="en-US" altLang="zh-CN" sz="1400" b="1" dirty="0" smtClean="0">
              <a:solidFill>
                <a:schemeClr val="accent5">
                  <a:lumMod val="50000"/>
                </a:schemeClr>
              </a:solidFill>
              <a:latin typeface="Microsoft YaHei" panose="020B0503020204020204" pitchFamily="34" charset="-122"/>
              <a:ea typeface="Microsoft YaHei" panose="020B0503020204020204" pitchFamily="34" charset="-122"/>
            </a:endParaRPr>
          </a:p>
          <a:p>
            <a:pPr algn="ctr">
              <a:spcAft>
                <a:spcPts val="1200"/>
              </a:spcAft>
              <a:defRPr/>
            </a:pP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动力</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总成（</a:t>
            </a:r>
            <a:r>
              <a:rPr lang="en-US" altLang="zh-CN" sz="1400" b="1" dirty="0">
                <a:solidFill>
                  <a:schemeClr val="accent5">
                    <a:lumMod val="50000"/>
                  </a:schemeClr>
                </a:solidFill>
                <a:latin typeface="Microsoft YaHei" panose="020B0503020204020204" pitchFamily="34" charset="-122"/>
                <a:ea typeface="Microsoft YaHei" panose="020B0503020204020204" pitchFamily="34" charset="-122"/>
              </a:rPr>
              <a:t>TCU/VCU</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）集成设计</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开发能力</a:t>
            </a:r>
            <a:endParaRPr lang="zh-CN" altLang="zh-CN" sz="1400" b="1" dirty="0">
              <a:solidFill>
                <a:schemeClr val="accent5">
                  <a:lumMod val="50000"/>
                </a:schemeClr>
              </a:solidFill>
              <a:latin typeface="Microsoft YaHei" panose="020B0503020204020204" pitchFamily="34" charset="-122"/>
              <a:ea typeface="Microsoft YaHei" panose="020B0503020204020204" pitchFamily="34" charset="-122"/>
            </a:endParaRPr>
          </a:p>
          <a:p>
            <a:pPr algn="ctr" fontAlgn="auto">
              <a:spcBef>
                <a:spcPts val="0"/>
              </a:spcBef>
              <a:spcAft>
                <a:spcPts val="0"/>
              </a:spcAft>
              <a:defRPr/>
            </a:pPr>
            <a:endParaRPr lang="en-US" dirty="0">
              <a:solidFill>
                <a:schemeClr val="tx1">
                  <a:lumMod val="65000"/>
                  <a:lumOff val="35000"/>
                </a:schemeClr>
              </a:solidFill>
              <a:latin typeface="方正兰亭刊黑_GBK" panose="02000000000000000000" pitchFamily="2" charset="-122"/>
              <a:ea typeface="方正兰亭刊黑_GBK" panose="02000000000000000000" pitchFamily="2" charset="-122"/>
            </a:endParaRPr>
          </a:p>
        </p:txBody>
      </p:sp>
      <p:grpSp>
        <p:nvGrpSpPr>
          <p:cNvPr id="20" name="组合 3"/>
          <p:cNvGrpSpPr>
            <a:grpSpLocks/>
          </p:cNvGrpSpPr>
          <p:nvPr/>
        </p:nvGrpSpPr>
        <p:grpSpPr bwMode="auto">
          <a:xfrm>
            <a:off x="400050" y="3501641"/>
            <a:ext cx="1372766" cy="1426250"/>
            <a:chOff x="711788" y="1285748"/>
            <a:chExt cx="2764963" cy="2399794"/>
          </a:xfrm>
        </p:grpSpPr>
        <p:sp>
          <p:nvSpPr>
            <p:cNvPr id="21" name="Rectangle 2">
              <a:extLst/>
            </p:cNvPr>
            <p:cNvSpPr/>
            <p:nvPr/>
          </p:nvSpPr>
          <p:spPr>
            <a:xfrm>
              <a:off x="711788" y="1285748"/>
              <a:ext cx="2764963" cy="23997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65000"/>
                    <a:lumOff val="35000"/>
                  </a:schemeClr>
                </a:solidFill>
                <a:latin typeface="方正兰亭刊黑_GBK" panose="02000000000000000000" pitchFamily="2" charset="-122"/>
                <a:ea typeface="方正兰亭刊黑_GBK" panose="02000000000000000000" pitchFamily="2" charset="-122"/>
              </a:endParaRPr>
            </a:p>
          </p:txBody>
        </p:sp>
        <p:sp>
          <p:nvSpPr>
            <p:cNvPr id="22" name="文本框 32"/>
            <p:cNvSpPr txBox="1"/>
            <p:nvPr/>
          </p:nvSpPr>
          <p:spPr>
            <a:xfrm>
              <a:off x="847982" y="1856970"/>
              <a:ext cx="2545798" cy="1080118"/>
            </a:xfrm>
            <a:prstGeom prst="rect">
              <a:avLst/>
            </a:prstGeom>
            <a:noFill/>
          </p:spPr>
          <p:txBody>
            <a:bodyPr wrap="square">
              <a:spAutoFit/>
            </a:bodyPr>
            <a:lstStyle/>
            <a:p>
              <a:pPr algn="ctr" fontAlgn="auto">
                <a:spcBef>
                  <a:spcPts val="0"/>
                </a:spcBef>
                <a:spcAft>
                  <a:spcPts val="1200"/>
                </a:spcAft>
                <a:defRPr/>
              </a:pP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   电驱动总成集成设计开发能力</a:t>
              </a:r>
              <a:r>
                <a:rPr lang="en-US" altLang="zh-CN" sz="1400" b="1" dirty="0">
                  <a:solidFill>
                    <a:schemeClr val="accent5">
                      <a:lumMod val="50000"/>
                    </a:schemeClr>
                  </a:solidFill>
                  <a:latin typeface="Microsoft YaHei" panose="020B0503020204020204" pitchFamily="34" charset="-122"/>
                  <a:ea typeface="Microsoft YaHei" panose="020B0503020204020204" pitchFamily="34" charset="-122"/>
                </a:rPr>
                <a:t>(MCU)</a:t>
              </a:r>
              <a:endParaRPr lang="zh-CN" altLang="zh-CN" sz="1400" b="1" dirty="0">
                <a:solidFill>
                  <a:schemeClr val="accent5">
                    <a:lumMod val="50000"/>
                  </a:schemeClr>
                </a:solidFill>
                <a:latin typeface="Microsoft YaHei" panose="020B0503020204020204" pitchFamily="34" charset="-122"/>
                <a:ea typeface="Microsoft YaHei" panose="020B0503020204020204" pitchFamily="34" charset="-122"/>
              </a:endParaRPr>
            </a:p>
          </p:txBody>
        </p:sp>
      </p:grpSp>
      <p:grpSp>
        <p:nvGrpSpPr>
          <p:cNvPr id="26" name="组合 9"/>
          <p:cNvGrpSpPr>
            <a:grpSpLocks/>
          </p:cNvGrpSpPr>
          <p:nvPr/>
        </p:nvGrpSpPr>
        <p:grpSpPr bwMode="auto">
          <a:xfrm>
            <a:off x="5090913" y="5207012"/>
            <a:ext cx="1506439" cy="1339378"/>
            <a:chOff x="8899738" y="3727026"/>
            <a:chExt cx="2677297" cy="2359570"/>
          </a:xfrm>
        </p:grpSpPr>
        <p:sp>
          <p:nvSpPr>
            <p:cNvPr id="27" name="Rectangle 20">
              <a:extLst/>
            </p:cNvPr>
            <p:cNvSpPr/>
            <p:nvPr/>
          </p:nvSpPr>
          <p:spPr>
            <a:xfrm>
              <a:off x="8899738" y="3727026"/>
              <a:ext cx="2677297" cy="23595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65000"/>
                    <a:lumOff val="35000"/>
                  </a:schemeClr>
                </a:solidFill>
                <a:latin typeface="方正兰亭刊黑_GBK" panose="02000000000000000000" pitchFamily="2" charset="-122"/>
                <a:ea typeface="方正兰亭刊黑_GBK" panose="02000000000000000000" pitchFamily="2" charset="-122"/>
              </a:endParaRPr>
            </a:p>
          </p:txBody>
        </p:sp>
        <p:sp>
          <p:nvSpPr>
            <p:cNvPr id="28" name="文本框 32"/>
            <p:cNvSpPr txBox="1"/>
            <p:nvPr/>
          </p:nvSpPr>
          <p:spPr>
            <a:xfrm>
              <a:off x="9127882" y="4077064"/>
              <a:ext cx="2291685" cy="1754732"/>
            </a:xfrm>
            <a:prstGeom prst="rect">
              <a:avLst/>
            </a:prstGeom>
            <a:noFill/>
          </p:spPr>
          <p:txBody>
            <a:bodyPr wrap="square">
              <a:spAutoFit/>
            </a:bodyPr>
            <a:lstStyle/>
            <a:p>
              <a:pPr algn="ct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新能源整车电气集成设计开发能力及整车电气解决方案提供商</a:t>
              </a:r>
              <a:endParaRPr lang="zh-CN" altLang="zh-CN" sz="1400" b="1" dirty="0">
                <a:solidFill>
                  <a:schemeClr val="accent5">
                    <a:lumMod val="50000"/>
                  </a:schemeClr>
                </a:solidFill>
                <a:latin typeface="Microsoft YaHei" panose="020B0503020204020204" pitchFamily="34" charset="-122"/>
                <a:ea typeface="Microsoft YaHei" panose="020B0503020204020204" pitchFamily="34" charset="-122"/>
              </a:endParaRPr>
            </a:p>
          </p:txBody>
        </p:sp>
      </p:grpSp>
      <p:pic>
        <p:nvPicPr>
          <p:cNvPr id="30" name="图片 29" descr="20131112_1.1_DD_car-6.jpg"/>
          <p:cNvPicPr>
            <a:picLocks noChangeAspect="1"/>
          </p:cNvPicPr>
          <p:nvPr/>
        </p:nvPicPr>
        <p:blipFill>
          <a:blip r:embed="rId6" cstate="print"/>
          <a:stretch>
            <a:fillRect/>
          </a:stretch>
        </p:blipFill>
        <p:spPr>
          <a:xfrm>
            <a:off x="5114122" y="3480725"/>
            <a:ext cx="1460019" cy="1362749"/>
          </a:xfrm>
          <a:prstGeom prst="rect">
            <a:avLst/>
          </a:prstGeom>
          <a:ln>
            <a:noFill/>
          </a:ln>
          <a:effectLst>
            <a:softEdge rad="112500"/>
          </a:effectLst>
        </p:spPr>
      </p:pic>
      <p:pic>
        <p:nvPicPr>
          <p:cNvPr id="32" name="Picture 7">
            <a:extLst>
              <a:ext uri="{FF2B5EF4-FFF2-40B4-BE49-F238E27FC236}">
                <a16:creationId xmlns:a16="http://schemas.microsoft.com/office/drawing/2014/main" xmlns="" id="{C7956E2E-F3A3-4910-8658-B57DFF9DF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75" y="5198267"/>
            <a:ext cx="1452749" cy="1348123"/>
          </a:xfrm>
          <a:prstGeom prst="rect">
            <a:avLst/>
          </a:prstGeom>
          <a:ln>
            <a:noFill/>
          </a:ln>
          <a:effectLst>
            <a:softEdge rad="112500"/>
          </a:effec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6832" y="6820231"/>
            <a:ext cx="1512169" cy="14175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16">
            <a:extLst/>
          </p:cNvPr>
          <p:cNvSpPr/>
          <p:nvPr/>
        </p:nvSpPr>
        <p:spPr bwMode="auto">
          <a:xfrm>
            <a:off x="403378" y="6925398"/>
            <a:ext cx="1397457" cy="12382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平均每年</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最少</a:t>
            </a:r>
            <a:r>
              <a:rPr lang="en-US" altLang="zh-CN" sz="1400" b="1" dirty="0" smtClean="0">
                <a:solidFill>
                  <a:schemeClr val="accent5">
                    <a:lumMod val="50000"/>
                  </a:schemeClr>
                </a:solidFill>
                <a:latin typeface="Microsoft YaHei" panose="020B0503020204020204" pitchFamily="34" charset="-122"/>
                <a:ea typeface="Microsoft YaHei" panose="020B0503020204020204" pitchFamily="34" charset="-122"/>
              </a:rPr>
              <a:t>10</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个专利，含发明、设计。</a:t>
            </a:r>
            <a:endParaRPr lang="en-US" sz="1400" b="1" dirty="0">
              <a:solidFill>
                <a:schemeClr val="accent5">
                  <a:lumMod val="50000"/>
                </a:schemeClr>
              </a:solidFill>
              <a:latin typeface="Microsoft YaHei" panose="020B0503020204020204" pitchFamily="34" charset="-122"/>
              <a:ea typeface="Microsoft YaHei" panose="020B0503020204020204" pitchFamily="34" charset="-122"/>
            </a:endParaRPr>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5185" y="6800098"/>
            <a:ext cx="1612084" cy="1437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16">
            <a:extLst/>
          </p:cNvPr>
          <p:cNvSpPr/>
          <p:nvPr/>
        </p:nvSpPr>
        <p:spPr bwMode="auto">
          <a:xfrm>
            <a:off x="3572350" y="6872105"/>
            <a:ext cx="1391143" cy="13124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提供并拥有</a:t>
            </a:r>
            <a:r>
              <a:rPr lang="zh-CN" altLang="en-US" sz="1400" b="1" dirty="0">
                <a:solidFill>
                  <a:schemeClr val="accent5">
                    <a:lumMod val="50000"/>
                  </a:schemeClr>
                </a:solidFill>
                <a:latin typeface="Microsoft YaHei" panose="020B0503020204020204" pitchFamily="34" charset="-122"/>
                <a:ea typeface="Microsoft YaHei" panose="020B0503020204020204" pitchFamily="34" charset="-122"/>
              </a:rPr>
              <a:t>专业</a:t>
            </a:r>
            <a:r>
              <a:rPr lang="zh-CN" altLang="en-US" sz="1400" b="1" dirty="0" smtClean="0">
                <a:solidFill>
                  <a:schemeClr val="accent5">
                    <a:lumMod val="50000"/>
                  </a:schemeClr>
                </a:solidFill>
                <a:latin typeface="Microsoft YaHei" panose="020B0503020204020204" pitchFamily="34" charset="-122"/>
                <a:ea typeface="Microsoft YaHei" panose="020B0503020204020204" pitchFamily="34" charset="-122"/>
              </a:rPr>
              <a:t>设计开发平台，培养大量人才</a:t>
            </a:r>
            <a:endParaRPr lang="en-US" sz="1400" b="1" dirty="0">
              <a:solidFill>
                <a:schemeClr val="accent5">
                  <a:lumMod val="50000"/>
                </a:schemeClr>
              </a:solidFill>
              <a:latin typeface="Microsoft YaHei" panose="020B0503020204020204" pitchFamily="34" charset="-122"/>
              <a:ea typeface="Microsoft YaHei" panose="020B0503020204020204" pitchFamily="34" charset="-122"/>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1008" y="5130836"/>
            <a:ext cx="1565339" cy="14573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2168" y="3480725"/>
            <a:ext cx="1518167" cy="15286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7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8236" y="642717"/>
            <a:ext cx="2646878"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生产能力</a:t>
            </a:r>
          </a:p>
        </p:txBody>
      </p:sp>
      <p:pic>
        <p:nvPicPr>
          <p:cNvPr id="11" name="图片 10" descr="图片2"/>
          <p:cNvPicPr>
            <a:picLocks noChangeAspect="1"/>
          </p:cNvPicPr>
          <p:nvPr/>
        </p:nvPicPr>
        <p:blipFill>
          <a:blip r:embed="rId4"/>
          <a:stretch>
            <a:fillRect/>
          </a:stretch>
        </p:blipFill>
        <p:spPr>
          <a:xfrm>
            <a:off x="188640" y="2080756"/>
            <a:ext cx="3196582" cy="2707268"/>
          </a:xfrm>
          <a:prstGeom prst="rect">
            <a:avLst/>
          </a:prstGeom>
          <a:ln>
            <a:noFill/>
          </a:ln>
          <a:effectLst>
            <a:softEdge rad="112500"/>
          </a:effectLst>
        </p:spPr>
      </p:pic>
      <p:sp>
        <p:nvSpPr>
          <p:cNvPr id="12" name="矩形 11"/>
          <p:cNvSpPr/>
          <p:nvPr/>
        </p:nvSpPr>
        <p:spPr>
          <a:xfrm>
            <a:off x="391154" y="4977679"/>
            <a:ext cx="6062182" cy="3194721"/>
          </a:xfrm>
          <a:prstGeom prst="rect">
            <a:avLst/>
          </a:prstGeom>
        </p:spPr>
        <p:txBody>
          <a:bodyPr wrap="square">
            <a:spAutoFit/>
          </a:bodyPr>
          <a:lstStyle/>
          <a:p>
            <a:pPr algn="l">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生产车间现</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拥有一支素质高、经验丰富的员工队伍</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，车间面积</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000余平方米。致力于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高科技、高精度，高品质的汽车电子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产品生产加工，生产</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设备精良，检测仪器齐全。</a:t>
            </a:r>
          </a:p>
          <a:p>
            <a:pPr algn="l">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电子装配车间现拥有</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AHAMA先进高速表面贴装（SMT）生产流水线2条和配套的AOI光学检测设备、离子冷风等设备；拥有劲拓波峰焊生产流水线2条、双面自动涂覆三防漆生产线1条、非标线束手工焊接生产线1条，以及多工位柔性装配流水线2条、ICT测试设备、光谱分析仪数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。同时并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拥有专业的整机软件烧录、功能、性能测试线和老化装置</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      电机生产车间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内包括集捷智能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P LRX-60D</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双飞叉绕线机，直流点焊机，三轴自动车削机，集智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-SMART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全自动平衡机，艾普智能电枢测试系统等</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先进无刷、有刷电机生产设备</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pic>
        <p:nvPicPr>
          <p:cNvPr id="16" name="Picture 10">
            <a:extLst>
              <a:ext uri="{FF2B5EF4-FFF2-40B4-BE49-F238E27FC236}">
                <a16:creationId xmlns="" xmlns:a16="http://schemas.microsoft.com/office/drawing/2014/main" xmlns:lc="http://schemas.openxmlformats.org/drawingml/2006/lockedCanvas" id="{1DAC1B93-8E5B-4E8C-B811-15579C6BD0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1008" y="2080756"/>
            <a:ext cx="3140968" cy="2707268"/>
          </a:xfrm>
          <a:prstGeom prst="rect">
            <a:avLst/>
          </a:prstGeom>
          <a:ln>
            <a:noFill/>
          </a:ln>
          <a:effectLst>
            <a:softEdge rad="112500"/>
          </a:effectLst>
        </p:spPr>
      </p:pic>
      <p:sp>
        <p:nvSpPr>
          <p:cNvPr id="14" name="流程图: 终止 13"/>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15" name="直接连接符 14"/>
          <p:cNvCxnSpPr>
            <a:stCxn id="14"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48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核心产品</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矩形 17"/>
          <p:cNvSpPr/>
          <p:nvPr/>
        </p:nvSpPr>
        <p:spPr>
          <a:xfrm>
            <a:off x="260648" y="1691680"/>
            <a:ext cx="6436621" cy="1786258"/>
          </a:xfrm>
          <a:prstGeom prst="rect">
            <a:avLst/>
          </a:prstGeom>
        </p:spPr>
        <p:txBody>
          <a:bodyPr wrap="square">
            <a:spAutoFit/>
          </a:bodyPr>
          <a:lstStyle/>
          <a:p>
            <a:pPr>
              <a:lnSpc>
                <a:spcPct val="12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核心产品：助力转向控制器（</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EPS</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）、电池管理系统（</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BMS</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DC/DC</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直流转换器、</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电机驱动控制器（</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MCU</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传感器（</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Sensors</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）、燃油泵电机。</a:t>
            </a:r>
            <a:endPar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公司已研发成功并适用于：新能源客车、乘用车、商用车、低速电动车等新能源汽车的核心安全部件，已成产品系列的多元化，在知名整车企业得到广泛应用。</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9" name="Picture 22">
            <a:extLst>
              <a:ext uri="{FF2B5EF4-FFF2-40B4-BE49-F238E27FC236}">
                <a16:creationId xmlns:a16="http://schemas.microsoft.com/office/drawing/2014/main" xmlns="" id="{C765152B-0F47-4617-8DA4-A23AD4419860}"/>
              </a:ext>
            </a:extLst>
          </p:cNvPr>
          <p:cNvPicPr/>
          <p:nvPr/>
        </p:nvPicPr>
        <p:blipFill rotWithShape="1">
          <a:blip r:embed="rId4" cstate="print">
            <a:extLst>
              <a:ext uri="{BEBA8EAE-BF5A-486C-A8C5-ECC9F3942E4B}">
                <a14:imgProps xmlns:a14="http://schemas.microsoft.com/office/drawing/2010/main">
                  <a14:imgLayer r:embed="rId5">
                    <a14:imgEffect>
                      <a14:backgroundRemoval t="1541" b="92857" l="21086" r="93942">
                        <a14:foregroundMark x1="39654" y1="29412" x2="45712" y2="21849"/>
                        <a14:foregroundMark x1="24076" y1="59104" x2="24312" y2="51120"/>
                        <a14:foregroundMark x1="24154" y1="62045" x2="24076" y2="66246"/>
                        <a14:foregroundMark x1="74430" y1="11765" x2="75767" y2="3081"/>
                        <a14:foregroundMark x1="73958" y1="11905" x2="74666" y2="11625"/>
                        <a14:foregroundMark x1="37451" y1="31373" x2="49961" y2="17087"/>
                        <a14:foregroundMark x1="37057" y1="31933" x2="27144" y2="42717"/>
                        <a14:foregroundMark x1="26200" y1="44398" x2="36585" y2="32213"/>
                        <a14:foregroundMark x1="25728" y1="44398" x2="34697" y2="34174"/>
                        <a14:foregroundMark x1="25098" y1="47199" x2="25806" y2="44398"/>
                        <a14:foregroundMark x1="61605" y1="85574" x2="76711" y2="74790"/>
                        <a14:foregroundMark x1="31078" y1="86695" x2="59559" y2="87675"/>
                        <a14:foregroundMark x1="32966" y1="87955" x2="45004" y2="88796"/>
                        <a14:foregroundMark x1="49646" y1="88515" x2="51377" y2="88936"/>
                        <a14:foregroundMark x1="53344" y1="89216" x2="61054" y2="87955"/>
                        <a14:foregroundMark x1="50275" y1="89496" x2="68135" y2="82913"/>
                        <a14:foregroundMark x1="69001" y1="82353" x2="81904" y2="72269"/>
                        <a14:foregroundMark x1="84186" y1="67507" x2="88985" y2="61064"/>
                        <a14:foregroundMark x1="84107" y1="69888" x2="87569" y2="65126"/>
                        <a14:foregroundMark x1="80645" y1="74650" x2="83950" y2="71849"/>
                        <a14:foregroundMark x1="56570" y1="89076" x2="60818" y2="89356"/>
                        <a14:foregroundMark x1="32179" y1="88936" x2="60504" y2="89776"/>
                        <a14:foregroundMark x1="32651" y1="90336" x2="52950" y2="92017"/>
                        <a14:foregroundMark x1="53737" y1="91597" x2="57435" y2="91597"/>
                        <a14:foregroundMark x1="63493" y1="90056" x2="84972" y2="72549"/>
                        <a14:foregroundMark x1="60582" y1="90756" x2="62864" y2="90056"/>
                        <a14:foregroundMark x1="90008" y1="56022" x2="88828" y2="62325"/>
                        <a14:foregroundMark x1="90795" y1="52661" x2="90087" y2="57843"/>
                        <a14:foregroundMark x1="91031" y1="47619" x2="90795" y2="53501"/>
                        <a14:foregroundMark x1="90952" y1="45238" x2="91109" y2="47339"/>
                        <a14:foregroundMark x1="28875" y1="85434" x2="30370" y2="88515"/>
                        <a14:foregroundMark x1="30291" y1="88515" x2="32101" y2="90196"/>
                        <a14:foregroundMark x1="89929" y1="58543" x2="89142" y2="61625"/>
                        <a14:foregroundMark x1="28088" y1="80672" x2="27695" y2="84454"/>
                        <a14:foregroundMark x1="27852" y1="80672" x2="28324" y2="78291"/>
                        <a14:foregroundMark x1="27459" y1="78992" x2="29268" y2="73109"/>
                        <a14:backgroundMark x1="31157" y1="38655" x2="31157" y2="38655"/>
                        <a14:backgroundMark x1="32022" y1="36835" x2="32022" y2="36835"/>
                        <a14:backgroundMark x1="57042" y1="88655" x2="57042" y2="88655"/>
                        <a14:backgroundMark x1="57042" y1="88936" x2="57042" y2="88936"/>
                        <a14:backgroundMark x1="57042" y1="88936" x2="57042" y2="88936"/>
                        <a14:backgroundMark x1="70181" y1="87255" x2="70181" y2="87255"/>
                      </a14:backgroundRemoval>
                    </a14:imgEffect>
                  </a14:imgLayer>
                </a14:imgProps>
              </a:ext>
              <a:ext uri="{28A0092B-C50C-407E-A947-70E740481C1C}">
                <a14:useLocalDpi xmlns:a14="http://schemas.microsoft.com/office/drawing/2010/main" val="0"/>
              </a:ext>
            </a:extLst>
          </a:blip>
          <a:srcRect l="19648" r="5151" b="6873"/>
          <a:stretch/>
        </p:blipFill>
        <p:spPr bwMode="auto">
          <a:xfrm>
            <a:off x="2592829" y="4990103"/>
            <a:ext cx="3356451" cy="2195859"/>
          </a:xfrm>
          <a:prstGeom prst="rect">
            <a:avLst/>
          </a:prstGeom>
          <a:ln>
            <a:noFill/>
          </a:ln>
          <a:extLst>
            <a:ext uri="{53640926-AAD7-44D8-BBD7-CCE9431645EC}">
              <a14:shadowObscured xmlns:a14="http://schemas.microsoft.com/office/drawing/2010/main"/>
            </a:ext>
          </a:extLst>
        </p:spPr>
      </p:pic>
      <p:sp>
        <p:nvSpPr>
          <p:cNvPr id="22" name="Rectangle 4">
            <a:extLst>
              <a:ext uri="{FF2B5EF4-FFF2-40B4-BE49-F238E27FC236}">
                <a16:creationId xmlns:a16="http://schemas.microsoft.com/office/drawing/2014/main" xmlns="" id="{8D9283B6-8B20-45EE-AEB1-69D79C850820}"/>
              </a:ext>
            </a:extLst>
          </p:cNvPr>
          <p:cNvSpPr/>
          <p:nvPr/>
        </p:nvSpPr>
        <p:spPr>
          <a:xfrm>
            <a:off x="4937088" y="4644008"/>
            <a:ext cx="1331275"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Rounded Corners 9">
            <a:extLst>
              <a:ext uri="{FF2B5EF4-FFF2-40B4-BE49-F238E27FC236}">
                <a16:creationId xmlns:a16="http://schemas.microsoft.com/office/drawing/2014/main" xmlns="" id="{F6614C25-B34A-4B1C-9983-AC830E6A35F3}"/>
              </a:ext>
            </a:extLst>
          </p:cNvPr>
          <p:cNvSpPr/>
          <p:nvPr/>
        </p:nvSpPr>
        <p:spPr>
          <a:xfrm>
            <a:off x="2950313" y="3729578"/>
            <a:ext cx="1331277" cy="861649"/>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42" name="Text Box 44">
            <a:extLst>
              <a:ext uri="{FF2B5EF4-FFF2-40B4-BE49-F238E27FC236}">
                <a16:creationId xmlns:a16="http://schemas.microsoft.com/office/drawing/2014/main" xmlns="" id="{EA2FF21A-60E5-4E1B-8731-DF18AB04C3D8}"/>
              </a:ext>
            </a:extLst>
          </p:cNvPr>
          <p:cNvSpPr txBox="1">
            <a:spLocks/>
          </p:cNvSpPr>
          <p:nvPr/>
        </p:nvSpPr>
        <p:spPr>
          <a:xfrm>
            <a:off x="5066446" y="4726429"/>
            <a:ext cx="1132923" cy="49364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kern="1400" dirty="0">
                <a:solidFill>
                  <a:srgbClr val="FFFFFF"/>
                </a:solidFill>
                <a:effectLst/>
                <a:latin typeface="DengXian" panose="02010600030101010101" pitchFamily="2" charset="-122"/>
                <a:ea typeface="DengXian" panose="02010600030101010101" pitchFamily="2" charset="-122"/>
              </a:rPr>
              <a:t>DC/DC </a:t>
            </a:r>
          </a:p>
          <a:p>
            <a:pPr marL="0" marR="0" algn="ctr">
              <a:spcBef>
                <a:spcPts val="0"/>
              </a:spcBef>
              <a:spcAft>
                <a:spcPts val="0"/>
              </a:spcAft>
            </a:pPr>
            <a:r>
              <a:rPr lang="zh-CN" altLang="en-US" sz="1100" b="1" kern="1400" dirty="0">
                <a:solidFill>
                  <a:srgbClr val="FFFFFF"/>
                </a:solidFill>
                <a:effectLst/>
                <a:latin typeface="DengXian" panose="02010600030101010101" pitchFamily="2" charset="-122"/>
                <a:ea typeface="DengXian" panose="02010600030101010101" pitchFamily="2" charset="-122"/>
              </a:rPr>
              <a:t>直流转换器</a:t>
            </a:r>
            <a:endParaRPr lang="en-US" sz="900" kern="1400" dirty="0">
              <a:solidFill>
                <a:srgbClr val="212120"/>
              </a:solidFill>
              <a:effectLst/>
              <a:latin typeface="Times New Roman" panose="02020603050405020304" pitchFamily="18" charset="0"/>
              <a:ea typeface="DengXian" panose="02010600030101010101" pitchFamily="2" charset="-122"/>
            </a:endParaRPr>
          </a:p>
          <a:p>
            <a:pPr marL="0" marR="0" algn="ctr">
              <a:spcBef>
                <a:spcPts val="0"/>
              </a:spcBef>
              <a:spcAft>
                <a:spcPts val="0"/>
              </a:spcAft>
            </a:pPr>
            <a:r>
              <a:rPr lang="en-US" sz="1100" b="1" kern="1400" dirty="0">
                <a:solidFill>
                  <a:srgbClr val="FFFFFF"/>
                </a:solidFill>
                <a:effectLst/>
                <a:latin typeface="DengXian" panose="02010600030101010101" pitchFamily="2" charset="-122"/>
                <a:ea typeface="DengXian" panose="02010600030101010101" pitchFamily="2" charset="-122"/>
              </a:rPr>
              <a:t> </a:t>
            </a:r>
            <a:endParaRPr lang="en-US" sz="900" kern="1400" dirty="0">
              <a:solidFill>
                <a:srgbClr val="212120"/>
              </a:solidFill>
              <a:effectLst/>
              <a:latin typeface="Times New Roman" panose="02020603050405020304" pitchFamily="18" charset="0"/>
              <a:ea typeface="DengXian" panose="02010600030101010101" pitchFamily="2" charset="-122"/>
            </a:endParaRPr>
          </a:p>
        </p:txBody>
      </p:sp>
      <p:cxnSp>
        <p:nvCxnSpPr>
          <p:cNvPr id="45" name="Connector: Elbow 19">
            <a:extLst>
              <a:ext uri="{FF2B5EF4-FFF2-40B4-BE49-F238E27FC236}">
                <a16:creationId xmlns:a16="http://schemas.microsoft.com/office/drawing/2014/main" xmlns="" id="{82AC86C6-8A77-438D-B46A-19DAF1579622}"/>
              </a:ext>
            </a:extLst>
          </p:cNvPr>
          <p:cNvCxnSpPr>
            <a:cxnSpLocks/>
            <a:stCxn id="22" idx="2"/>
          </p:cNvCxnSpPr>
          <p:nvPr/>
        </p:nvCxnSpPr>
        <p:spPr>
          <a:xfrm rot="5400000">
            <a:off x="5059250" y="5223635"/>
            <a:ext cx="629460" cy="45749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Connector: Elbow 20">
            <a:extLst>
              <a:ext uri="{FF2B5EF4-FFF2-40B4-BE49-F238E27FC236}">
                <a16:creationId xmlns:a16="http://schemas.microsoft.com/office/drawing/2014/main" xmlns="" id="{CD426CB1-A96F-44D5-9F0E-8837009161E7}"/>
              </a:ext>
            </a:extLst>
          </p:cNvPr>
          <p:cNvCxnSpPr>
            <a:cxnSpLocks/>
          </p:cNvCxnSpPr>
          <p:nvPr/>
        </p:nvCxnSpPr>
        <p:spPr>
          <a:xfrm rot="10800000" flipV="1">
            <a:off x="2390718" y="6389574"/>
            <a:ext cx="822259" cy="68170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Connector: Elbow 21">
            <a:extLst>
              <a:ext uri="{FF2B5EF4-FFF2-40B4-BE49-F238E27FC236}">
                <a16:creationId xmlns:a16="http://schemas.microsoft.com/office/drawing/2014/main" xmlns="" id="{2D6D285A-0A8E-4AAC-8B91-F8691451CC69}"/>
              </a:ext>
            </a:extLst>
          </p:cNvPr>
          <p:cNvCxnSpPr>
            <a:cxnSpLocks/>
          </p:cNvCxnSpPr>
          <p:nvPr/>
        </p:nvCxnSpPr>
        <p:spPr>
          <a:xfrm>
            <a:off x="4018297" y="6465882"/>
            <a:ext cx="667439" cy="57606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8" name="Connector: Elbow 41">
            <a:extLst>
              <a:ext uri="{FF2B5EF4-FFF2-40B4-BE49-F238E27FC236}">
                <a16:creationId xmlns:a16="http://schemas.microsoft.com/office/drawing/2014/main" xmlns="" id="{A7AB3FAC-E9C4-4AAC-B5AE-E712E5AD4A89}"/>
              </a:ext>
            </a:extLst>
          </p:cNvPr>
          <p:cNvCxnSpPr>
            <a:cxnSpLocks/>
            <a:stCxn id="51" idx="2"/>
          </p:cNvCxnSpPr>
          <p:nvPr/>
        </p:nvCxnSpPr>
        <p:spPr>
          <a:xfrm rot="16200000" flipH="1">
            <a:off x="2064665" y="4741026"/>
            <a:ext cx="878710" cy="171530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9" name="Connector: Elbow 43">
            <a:extLst>
              <a:ext uri="{FF2B5EF4-FFF2-40B4-BE49-F238E27FC236}">
                <a16:creationId xmlns:a16="http://schemas.microsoft.com/office/drawing/2014/main" xmlns="" id="{DBD47A51-285B-4B13-9CD3-CE793F5B75A9}"/>
              </a:ext>
            </a:extLst>
          </p:cNvPr>
          <p:cNvCxnSpPr>
            <a:cxnSpLocks/>
            <a:stCxn id="50" idx="2"/>
          </p:cNvCxnSpPr>
          <p:nvPr/>
        </p:nvCxnSpPr>
        <p:spPr>
          <a:xfrm rot="16200000" flipH="1">
            <a:off x="3394968" y="5391815"/>
            <a:ext cx="698570" cy="2335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0" name="Rectangle 4">
            <a:extLst>
              <a:ext uri="{FF2B5EF4-FFF2-40B4-BE49-F238E27FC236}">
                <a16:creationId xmlns:a16="http://schemas.microsoft.com/office/drawing/2014/main" xmlns="" id="{8D9283B6-8B20-45EE-AEB1-69D79C850820}"/>
              </a:ext>
            </a:extLst>
          </p:cNvPr>
          <p:cNvSpPr/>
          <p:nvPr/>
        </p:nvSpPr>
        <p:spPr>
          <a:xfrm>
            <a:off x="2961821" y="4665682"/>
            <a:ext cx="1331275"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Text Box 43">
            <a:extLst>
              <a:ext uri="{FF2B5EF4-FFF2-40B4-BE49-F238E27FC236}">
                <a16:creationId xmlns:a16="http://schemas.microsoft.com/office/drawing/2014/main" xmlns="" id="{6F185DCB-1ACB-423A-A150-9AD9CC771BBD}"/>
              </a:ext>
            </a:extLst>
          </p:cNvPr>
          <p:cNvSpPr txBox="1">
            <a:spLocks/>
          </p:cNvSpPr>
          <p:nvPr/>
        </p:nvSpPr>
        <p:spPr>
          <a:xfrm>
            <a:off x="3012328" y="4656871"/>
            <a:ext cx="1229382" cy="46791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kern="1400" dirty="0">
                <a:solidFill>
                  <a:srgbClr val="FFFFFF"/>
                </a:solidFill>
                <a:effectLst/>
                <a:latin typeface="DengXian" panose="02010600030101010101" pitchFamily="2" charset="-122"/>
                <a:ea typeface="DengXian" panose="02010600030101010101" pitchFamily="2" charset="-122"/>
              </a:rPr>
              <a:t>BMS </a:t>
            </a:r>
            <a:endParaRPr lang="en-US" sz="900" kern="1400" dirty="0">
              <a:solidFill>
                <a:srgbClr val="212120"/>
              </a:solidFill>
              <a:effectLst/>
              <a:latin typeface="Times New Roman" panose="02020603050405020304" pitchFamily="18" charset="0"/>
              <a:ea typeface="DengXian" panose="02010600030101010101" pitchFamily="2" charset="-122"/>
            </a:endParaRPr>
          </a:p>
          <a:p>
            <a:pPr marL="0" marR="0" algn="ctr">
              <a:spcBef>
                <a:spcPts val="0"/>
              </a:spcBef>
              <a:spcAft>
                <a:spcPts val="0"/>
              </a:spcAft>
            </a:pPr>
            <a:r>
              <a:rPr lang="zh-CN" altLang="en-US" sz="1100" b="1" kern="1400" dirty="0">
                <a:solidFill>
                  <a:srgbClr val="FFFFFF"/>
                </a:solidFill>
                <a:latin typeface="DengXian" panose="02010600030101010101" pitchFamily="2" charset="-122"/>
                <a:ea typeface="DengXian" panose="02010600030101010101" pitchFamily="2" charset="-122"/>
              </a:rPr>
              <a:t>电池管理系统</a:t>
            </a:r>
            <a:endParaRPr lang="en-US" altLang="en-US" sz="1100" b="1" kern="1400" dirty="0">
              <a:solidFill>
                <a:srgbClr val="FFFFFF"/>
              </a:solidFill>
              <a:latin typeface="DengXian" panose="02010600030101010101" pitchFamily="2" charset="-122"/>
              <a:ea typeface="DengXian" panose="02010600030101010101" pitchFamily="2" charset="-122"/>
            </a:endParaRPr>
          </a:p>
        </p:txBody>
      </p:sp>
      <p:sp>
        <p:nvSpPr>
          <p:cNvPr id="51" name="Rectangle 4">
            <a:extLst>
              <a:ext uri="{FF2B5EF4-FFF2-40B4-BE49-F238E27FC236}">
                <a16:creationId xmlns:a16="http://schemas.microsoft.com/office/drawing/2014/main" xmlns="" id="{8D9283B6-8B20-45EE-AEB1-69D79C850820}"/>
              </a:ext>
            </a:extLst>
          </p:cNvPr>
          <p:cNvSpPr/>
          <p:nvPr/>
        </p:nvSpPr>
        <p:spPr>
          <a:xfrm>
            <a:off x="980728" y="4665682"/>
            <a:ext cx="1331275"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 Box 47">
            <a:extLst>
              <a:ext uri="{FF2B5EF4-FFF2-40B4-BE49-F238E27FC236}">
                <a16:creationId xmlns:a16="http://schemas.microsoft.com/office/drawing/2014/main" xmlns="" id="{224BD1FE-CD40-4D0F-AEA2-D36C9D04B8D4}"/>
              </a:ext>
            </a:extLst>
          </p:cNvPr>
          <p:cNvSpPr txBox="1">
            <a:spLocks/>
          </p:cNvSpPr>
          <p:nvPr/>
        </p:nvSpPr>
        <p:spPr>
          <a:xfrm>
            <a:off x="1016828" y="4645748"/>
            <a:ext cx="1295178" cy="50231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b="1" kern="1400" dirty="0">
                <a:solidFill>
                  <a:srgbClr val="FFFFFF"/>
                </a:solidFill>
                <a:effectLst/>
                <a:latin typeface="DengXian" panose="02010600030101010101" pitchFamily="2" charset="-122"/>
                <a:ea typeface="DengXian" panose="02010600030101010101" pitchFamily="2" charset="-122"/>
              </a:rPr>
              <a:t> </a:t>
            </a:r>
            <a:r>
              <a:rPr lang="en-US" sz="1050" b="1" kern="1400" dirty="0" smtClean="0">
                <a:solidFill>
                  <a:srgbClr val="FFFFFF"/>
                </a:solidFill>
                <a:effectLst/>
                <a:latin typeface="DengXian" panose="02010600030101010101" pitchFamily="2" charset="-122"/>
                <a:ea typeface="DengXian" panose="02010600030101010101" pitchFamily="2" charset="-122"/>
              </a:rPr>
              <a:t>EPS </a:t>
            </a:r>
            <a:endParaRPr lang="en-US" sz="800" kern="1400" dirty="0">
              <a:solidFill>
                <a:srgbClr val="212120"/>
              </a:solidFill>
              <a:effectLst/>
              <a:latin typeface="Times New Roman" panose="02020603050405020304" pitchFamily="18" charset="0"/>
              <a:ea typeface="DengXian" panose="02010600030101010101" pitchFamily="2" charset="-122"/>
            </a:endParaRPr>
          </a:p>
          <a:p>
            <a:pPr marL="0" marR="0" algn="ctr">
              <a:spcBef>
                <a:spcPts val="0"/>
              </a:spcBef>
              <a:spcAft>
                <a:spcPts val="0"/>
              </a:spcAft>
            </a:pPr>
            <a:r>
              <a:rPr lang="zh-CN" altLang="en-US" sz="1100" b="1" kern="1400" dirty="0" smtClean="0">
                <a:solidFill>
                  <a:srgbClr val="FFFFFF"/>
                </a:solidFill>
                <a:latin typeface="DengXian" panose="02010600030101010101" pitchFamily="2" charset="-122"/>
                <a:ea typeface="DengXian" panose="02010600030101010101" pitchFamily="2" charset="-122"/>
              </a:rPr>
              <a:t>助力转向控制器</a:t>
            </a:r>
            <a:endParaRPr lang="en-US" sz="1100" b="1" kern="1400" dirty="0">
              <a:solidFill>
                <a:srgbClr val="FFFFFF"/>
              </a:solidFill>
              <a:latin typeface="DengXian" panose="02010600030101010101" pitchFamily="2" charset="-122"/>
              <a:ea typeface="DengXian" panose="02010600030101010101" pitchFamily="2" charset="-122"/>
            </a:endParaRPr>
          </a:p>
        </p:txBody>
      </p:sp>
      <p:sp>
        <p:nvSpPr>
          <p:cNvPr id="52" name="Rectangle 4">
            <a:extLst>
              <a:ext uri="{FF2B5EF4-FFF2-40B4-BE49-F238E27FC236}">
                <a16:creationId xmlns:a16="http://schemas.microsoft.com/office/drawing/2014/main" xmlns="" id="{8D9283B6-8B20-45EE-AEB1-69D79C850820}"/>
              </a:ext>
            </a:extLst>
          </p:cNvPr>
          <p:cNvSpPr/>
          <p:nvPr/>
        </p:nvSpPr>
        <p:spPr>
          <a:xfrm>
            <a:off x="1772816" y="7928205"/>
            <a:ext cx="1331275"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4">
            <a:extLst>
              <a:ext uri="{FF2B5EF4-FFF2-40B4-BE49-F238E27FC236}">
                <a16:creationId xmlns:a16="http://schemas.microsoft.com/office/drawing/2014/main" xmlns="" id="{8D9283B6-8B20-45EE-AEB1-69D79C850820}"/>
              </a:ext>
            </a:extLst>
          </p:cNvPr>
          <p:cNvSpPr/>
          <p:nvPr/>
        </p:nvSpPr>
        <p:spPr>
          <a:xfrm>
            <a:off x="4058278" y="7906042"/>
            <a:ext cx="1331275"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29">
            <a:extLst>
              <a:ext uri="{FF2B5EF4-FFF2-40B4-BE49-F238E27FC236}">
                <a16:creationId xmlns:a16="http://schemas.microsoft.com/office/drawing/2014/main" xmlns="" id="{CF572F70-CF98-4265-B802-E567DAAE2C18}"/>
              </a:ext>
            </a:extLst>
          </p:cNvPr>
          <p:cNvSpPr txBox="1">
            <a:spLocks/>
          </p:cNvSpPr>
          <p:nvPr/>
        </p:nvSpPr>
        <p:spPr>
          <a:xfrm>
            <a:off x="4060626" y="7956376"/>
            <a:ext cx="1279935" cy="34043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zh-CN" sz="1200" b="1" kern="1400" dirty="0">
                <a:solidFill>
                  <a:srgbClr val="FFFFFF"/>
                </a:solidFill>
                <a:latin typeface="DengXian" panose="02010600030101010101" pitchFamily="2" charset="-122"/>
                <a:ea typeface="DengXian" panose="02010600030101010101" pitchFamily="2" charset="-122"/>
              </a:rPr>
              <a:t>Sensors</a:t>
            </a:r>
          </a:p>
          <a:p>
            <a:pPr marL="0" marR="0" algn="ctr">
              <a:spcBef>
                <a:spcPts val="0"/>
              </a:spcBef>
              <a:spcAft>
                <a:spcPts val="0"/>
              </a:spcAft>
            </a:pPr>
            <a:r>
              <a:rPr lang="zh-CN" altLang="en-US" sz="1200" b="1" kern="1400" dirty="0" smtClean="0">
                <a:solidFill>
                  <a:srgbClr val="FFFFFF"/>
                </a:solidFill>
                <a:effectLst/>
                <a:latin typeface="DengXian" panose="02010600030101010101" pitchFamily="2" charset="-122"/>
                <a:ea typeface="DengXian" panose="02010600030101010101" pitchFamily="2" charset="-122"/>
              </a:rPr>
              <a:t>传感器</a:t>
            </a:r>
            <a:endParaRPr lang="en-US" sz="1000" kern="1400" dirty="0">
              <a:solidFill>
                <a:srgbClr val="212120"/>
              </a:solidFill>
              <a:effectLst/>
              <a:latin typeface="Times New Roman" panose="02020603050405020304" pitchFamily="18" charset="0"/>
              <a:ea typeface="DengXian" panose="02010600030101010101" pitchFamily="2" charset="-122"/>
            </a:endParaRPr>
          </a:p>
        </p:txBody>
      </p:sp>
      <p:sp>
        <p:nvSpPr>
          <p:cNvPr id="43" name="Text Box 46">
            <a:extLst>
              <a:ext uri="{FF2B5EF4-FFF2-40B4-BE49-F238E27FC236}">
                <a16:creationId xmlns:a16="http://schemas.microsoft.com/office/drawing/2014/main" xmlns="" id="{CA122AAD-9011-44CD-8C2A-A5712BA86191}"/>
              </a:ext>
            </a:extLst>
          </p:cNvPr>
          <p:cNvSpPr txBox="1">
            <a:spLocks/>
          </p:cNvSpPr>
          <p:nvPr/>
        </p:nvSpPr>
        <p:spPr>
          <a:xfrm>
            <a:off x="1763205" y="7866120"/>
            <a:ext cx="1255022" cy="594312"/>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kern="1400" dirty="0" smtClean="0">
                <a:solidFill>
                  <a:srgbClr val="FFFFFF"/>
                </a:solidFill>
                <a:effectLst/>
                <a:latin typeface="DengXian" panose="02010600030101010101" pitchFamily="2" charset="-122"/>
                <a:ea typeface="DengXian" panose="02010600030101010101" pitchFamily="2" charset="-122"/>
              </a:rPr>
              <a:t>  MCU  </a:t>
            </a:r>
            <a:endParaRPr lang="en-US" sz="900" kern="1400" dirty="0">
              <a:solidFill>
                <a:srgbClr val="212120"/>
              </a:solidFill>
              <a:effectLst/>
              <a:latin typeface="Times New Roman" panose="02020603050405020304" pitchFamily="18" charset="0"/>
              <a:ea typeface="DengXian" panose="02010600030101010101" pitchFamily="2" charset="-122"/>
            </a:endParaRPr>
          </a:p>
          <a:p>
            <a:pPr marL="0" marR="0" algn="ctr">
              <a:spcBef>
                <a:spcPts val="0"/>
              </a:spcBef>
              <a:spcAft>
                <a:spcPts val="0"/>
              </a:spcAft>
            </a:pPr>
            <a:r>
              <a:rPr lang="en-US" sz="1100" b="1" kern="1400" dirty="0">
                <a:solidFill>
                  <a:srgbClr val="FFFFFF"/>
                </a:solidFill>
                <a:effectLst/>
                <a:latin typeface="DengXian" panose="02010600030101010101" pitchFamily="2" charset="-122"/>
                <a:ea typeface="DengXian" panose="02010600030101010101" pitchFamily="2" charset="-122"/>
              </a:rPr>
              <a:t> </a:t>
            </a:r>
            <a:r>
              <a:rPr lang="zh-CN" altLang="en-US" sz="1100" b="1" kern="1400" dirty="0">
                <a:solidFill>
                  <a:srgbClr val="FFFFFF"/>
                </a:solidFill>
                <a:latin typeface="DengXian" panose="02010600030101010101" pitchFamily="2" charset="-122"/>
                <a:ea typeface="DengXian" panose="02010600030101010101" pitchFamily="2" charset="-122"/>
              </a:rPr>
              <a:t>电机驱动控制器</a:t>
            </a:r>
            <a:endParaRPr lang="en-US" sz="900" kern="1400" dirty="0">
              <a:solidFill>
                <a:srgbClr val="212120"/>
              </a:solidFill>
              <a:effectLst/>
              <a:latin typeface="Times New Roman" panose="02020603050405020304" pitchFamily="18" charset="0"/>
              <a:ea typeface="DengXian" panose="02010600030101010101" pitchFamily="2" charset="-122"/>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777" y="3769424"/>
            <a:ext cx="1295175" cy="810938"/>
          </a:xfrm>
          <a:prstGeom prst="rect">
            <a:avLst/>
          </a:prstGeom>
          <a:blipFill>
            <a:blip r:embed="rId8" cstate="print">
              <a:extLst>
                <a:ext uri="{28A0092B-C50C-407E-A947-70E740481C1C}">
                  <a14:useLocalDpi xmlns:a14="http://schemas.microsoft.com/office/drawing/2010/main" val="0"/>
                </a:ext>
              </a:extLst>
            </a:blip>
            <a:srcRect/>
            <a:stretch>
              <a:fillRect l="-10000" r="-10000"/>
            </a:stretch>
          </a:blipFill>
          <a:ln>
            <a:noFill/>
          </a:ln>
          <a:effectLst>
            <a:glow rad="63500">
              <a:schemeClr val="bg1">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36" y="5393043"/>
            <a:ext cx="1371340" cy="857932"/>
          </a:xfrm>
          <a:prstGeom prst="rect">
            <a:avLst/>
          </a:prstGeom>
          <a:blipFill>
            <a:blip r:embed="rId8" cstate="print">
              <a:extLst>
                <a:ext uri="{28A0092B-C50C-407E-A947-70E740481C1C}">
                  <a14:useLocalDpi xmlns:a14="http://schemas.microsoft.com/office/drawing/2010/main" val="0"/>
                </a:ext>
              </a:extLst>
            </a:blip>
            <a:srcRect/>
            <a:stretch>
              <a:fillRect l="-10000" r="-10000"/>
            </a:stretch>
          </a:blipFill>
          <a:ln>
            <a:noFill/>
          </a:ln>
          <a:effectLst>
            <a:glow rad="63500">
              <a:schemeClr val="bg1">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sp>
        <p:nvSpPr>
          <p:cNvPr id="56" name="Rectangle 4">
            <a:extLst>
              <a:ext uri="{FF2B5EF4-FFF2-40B4-BE49-F238E27FC236}">
                <a16:creationId xmlns:a16="http://schemas.microsoft.com/office/drawing/2014/main" xmlns="" id="{8D9283B6-8B20-45EE-AEB1-69D79C850820}"/>
              </a:ext>
            </a:extLst>
          </p:cNvPr>
          <p:cNvSpPr/>
          <p:nvPr/>
        </p:nvSpPr>
        <p:spPr>
          <a:xfrm>
            <a:off x="146537" y="6332279"/>
            <a:ext cx="1381616" cy="493643"/>
          </a:xfrm>
          <a:prstGeom prst="rect">
            <a:avLst/>
          </a:prstGeom>
          <a:solidFill>
            <a:srgbClr val="154E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Text Box 44">
            <a:extLst>
              <a:ext uri="{FF2B5EF4-FFF2-40B4-BE49-F238E27FC236}">
                <a16:creationId xmlns:a16="http://schemas.microsoft.com/office/drawing/2014/main" xmlns="" id="{EA2FF21A-60E5-4E1B-8731-DF18AB04C3D8}"/>
              </a:ext>
            </a:extLst>
          </p:cNvPr>
          <p:cNvSpPr txBox="1">
            <a:spLocks/>
          </p:cNvSpPr>
          <p:nvPr/>
        </p:nvSpPr>
        <p:spPr>
          <a:xfrm>
            <a:off x="146537" y="6300787"/>
            <a:ext cx="1302749" cy="49364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zh-CN" sz="1100" b="1" kern="1400" dirty="0">
                <a:solidFill>
                  <a:srgbClr val="FFFFFF"/>
                </a:solidFill>
                <a:latin typeface="DengXian" panose="02010600030101010101" pitchFamily="2" charset="-122"/>
                <a:ea typeface="DengXian" panose="02010600030101010101" pitchFamily="2" charset="-122"/>
              </a:rPr>
              <a:t>Fuel pump motor</a:t>
            </a:r>
          </a:p>
          <a:p>
            <a:pPr marL="0" marR="0" algn="ctr">
              <a:spcBef>
                <a:spcPts val="0"/>
              </a:spcBef>
              <a:spcAft>
                <a:spcPts val="0"/>
              </a:spcAft>
            </a:pPr>
            <a:r>
              <a:rPr lang="zh-CN" altLang="en-US" sz="1100" b="1" kern="1400" dirty="0" smtClean="0">
                <a:solidFill>
                  <a:srgbClr val="FFFFFF"/>
                </a:solidFill>
                <a:effectLst/>
                <a:latin typeface="DengXian" panose="02010600030101010101" pitchFamily="2" charset="-122"/>
                <a:ea typeface="DengXian" panose="02010600030101010101" pitchFamily="2" charset="-122"/>
              </a:rPr>
              <a:t>燃油泵电机</a:t>
            </a:r>
            <a:r>
              <a:rPr lang="en-US" sz="1100" b="1" kern="1400" dirty="0" smtClean="0">
                <a:solidFill>
                  <a:srgbClr val="FFFFFF"/>
                </a:solidFill>
                <a:effectLst/>
                <a:latin typeface="DengXian" panose="02010600030101010101" pitchFamily="2" charset="-122"/>
                <a:ea typeface="DengXian" panose="02010600030101010101" pitchFamily="2" charset="-122"/>
              </a:rPr>
              <a:t> </a:t>
            </a:r>
            <a:endParaRPr lang="en-US" sz="900" kern="1400" dirty="0">
              <a:solidFill>
                <a:srgbClr val="212120"/>
              </a:solidFill>
              <a:effectLst/>
              <a:latin typeface="Times New Roman" panose="02020603050405020304" pitchFamily="18" charset="0"/>
              <a:ea typeface="DengXian" panose="02010600030101010101" pitchFamily="2" charset="-122"/>
            </a:endParaRPr>
          </a:p>
        </p:txBody>
      </p:sp>
      <p:cxnSp>
        <p:nvCxnSpPr>
          <p:cNvPr id="58" name="Connector: Elbow 41">
            <a:extLst>
              <a:ext uri="{FF2B5EF4-FFF2-40B4-BE49-F238E27FC236}">
                <a16:creationId xmlns:a16="http://schemas.microsoft.com/office/drawing/2014/main" xmlns="" id="{A7AB3FAC-E9C4-4AAC-B5AE-E712E5AD4A89}"/>
              </a:ext>
            </a:extLst>
          </p:cNvPr>
          <p:cNvCxnSpPr>
            <a:cxnSpLocks/>
            <a:stCxn id="56" idx="3"/>
          </p:cNvCxnSpPr>
          <p:nvPr/>
        </p:nvCxnSpPr>
        <p:spPr>
          <a:xfrm flipV="1">
            <a:off x="1528153" y="6200045"/>
            <a:ext cx="1433668" cy="379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5717" y="3745500"/>
            <a:ext cx="1322347" cy="835066"/>
          </a:xfrm>
          <a:prstGeom prst="rect">
            <a:avLst/>
          </a:prstGeom>
          <a:blipFill>
            <a:blip r:embed="rId6" cstate="print">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8278" y="7071279"/>
            <a:ext cx="1315702" cy="824174"/>
          </a:xfrm>
          <a:prstGeom prst="rect">
            <a:avLst/>
          </a:prstGeom>
          <a:blipFill>
            <a:blip r:embed="rId6" cstate="print">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5469" y="7105269"/>
            <a:ext cx="1328621" cy="778406"/>
          </a:xfrm>
          <a:prstGeom prst="rect">
            <a:avLst/>
          </a:prstGeom>
          <a:blipFill>
            <a:blip r:embed="rId6" cstate="print">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sp>
        <p:nvSpPr>
          <p:cNvPr id="34" name="流程图: 终止 33"/>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36" name="直接连接符 35"/>
          <p:cNvCxnSpPr>
            <a:stCxn id="34"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2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gchen.TEVA\Desktop\展示牌\2021年福州618展会20210603\企业信息\企业logo\特尔福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客户群体</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4" name="Picture 7"/>
          <p:cNvPicPr>
            <a:picLocks noChangeAspect="1" noChangeArrowheads="1"/>
          </p:cNvPicPr>
          <p:nvPr/>
        </p:nvPicPr>
        <p:blipFill>
          <a:blip r:embed="rId4" cstate="print"/>
          <a:srcRect/>
          <a:stretch>
            <a:fillRect/>
          </a:stretch>
        </p:blipFill>
        <p:spPr bwMode="auto">
          <a:xfrm>
            <a:off x="5146877" y="4662869"/>
            <a:ext cx="1250774" cy="613071"/>
          </a:xfrm>
          <a:prstGeom prst="rect">
            <a:avLst/>
          </a:prstGeom>
          <a:noFill/>
          <a:ln w="9525">
            <a:noFill/>
            <a:miter lim="800000"/>
            <a:headEnd/>
            <a:tailEnd/>
          </a:ln>
          <a:effectLst/>
        </p:spPr>
      </p:pic>
      <p:pic>
        <p:nvPicPr>
          <p:cNvPr id="35" name="Picture 27"/>
          <p:cNvPicPr>
            <a:picLocks noChangeAspect="1" noChangeArrowheads="1"/>
          </p:cNvPicPr>
          <p:nvPr/>
        </p:nvPicPr>
        <p:blipFill>
          <a:blip r:embed="rId5" cstate="print"/>
          <a:srcRect/>
          <a:stretch>
            <a:fillRect/>
          </a:stretch>
        </p:blipFill>
        <p:spPr bwMode="auto">
          <a:xfrm>
            <a:off x="2599093" y="3591210"/>
            <a:ext cx="1772860" cy="428227"/>
          </a:xfrm>
          <a:prstGeom prst="rect">
            <a:avLst/>
          </a:prstGeom>
          <a:noFill/>
          <a:ln w="9525">
            <a:noFill/>
            <a:miter lim="800000"/>
            <a:headEnd/>
            <a:tailEnd/>
          </a:ln>
        </p:spPr>
      </p:pic>
      <p:pic>
        <p:nvPicPr>
          <p:cNvPr id="37" name="Picture 22"/>
          <p:cNvPicPr>
            <a:picLocks noChangeAspect="1" noChangeArrowheads="1"/>
          </p:cNvPicPr>
          <p:nvPr/>
        </p:nvPicPr>
        <p:blipFill>
          <a:blip r:embed="rId6" cstate="print"/>
          <a:srcRect/>
          <a:stretch>
            <a:fillRect/>
          </a:stretch>
        </p:blipFill>
        <p:spPr bwMode="auto">
          <a:xfrm>
            <a:off x="5013624" y="2411760"/>
            <a:ext cx="1406865" cy="600491"/>
          </a:xfrm>
          <a:prstGeom prst="rect">
            <a:avLst/>
          </a:prstGeom>
          <a:noFill/>
          <a:ln w="9525">
            <a:noFill/>
            <a:miter lim="800000"/>
            <a:headEnd/>
            <a:tailEnd/>
          </a:ln>
        </p:spPr>
      </p:pic>
      <p:pic>
        <p:nvPicPr>
          <p:cNvPr id="38" name="Picture 26"/>
          <p:cNvPicPr>
            <a:picLocks noChangeAspect="1" noChangeArrowheads="1"/>
          </p:cNvPicPr>
          <p:nvPr/>
        </p:nvPicPr>
        <p:blipFill>
          <a:blip r:embed="rId7" cstate="print"/>
          <a:srcRect/>
          <a:stretch>
            <a:fillRect/>
          </a:stretch>
        </p:blipFill>
        <p:spPr bwMode="auto">
          <a:xfrm>
            <a:off x="4991276" y="3634825"/>
            <a:ext cx="1561977" cy="340995"/>
          </a:xfrm>
          <a:prstGeom prst="rect">
            <a:avLst/>
          </a:prstGeom>
          <a:noFill/>
          <a:ln w="9525">
            <a:noFill/>
            <a:miter lim="800000"/>
            <a:headEnd/>
            <a:tailEnd/>
          </a:ln>
        </p:spPr>
      </p:pic>
      <p:pic>
        <p:nvPicPr>
          <p:cNvPr id="43" name="Picture 4"/>
          <p:cNvPicPr>
            <a:picLocks noChangeAspect="1" noChangeArrowheads="1"/>
          </p:cNvPicPr>
          <p:nvPr/>
        </p:nvPicPr>
        <p:blipFill>
          <a:blip r:embed="rId8" cstate="print"/>
          <a:srcRect/>
          <a:stretch>
            <a:fillRect/>
          </a:stretch>
        </p:blipFill>
        <p:spPr bwMode="auto">
          <a:xfrm>
            <a:off x="2367281" y="5860946"/>
            <a:ext cx="2429871" cy="439246"/>
          </a:xfrm>
          <a:prstGeom prst="rect">
            <a:avLst/>
          </a:prstGeom>
          <a:noFill/>
          <a:ln w="9525">
            <a:noFill/>
            <a:miter lim="800000"/>
            <a:headEnd/>
            <a:tailEnd/>
          </a:ln>
          <a:effectLst/>
        </p:spPr>
      </p:pic>
      <p:pic>
        <p:nvPicPr>
          <p:cNvPr id="44" name="Picture 16" descr="zf-logo-107 - aftermarketNews"/>
          <p:cNvPicPr>
            <a:picLocks noChangeAspect="1" noChangeArrowheads="1"/>
          </p:cNvPicPr>
          <p:nvPr/>
        </p:nvPicPr>
        <p:blipFill>
          <a:blip r:embed="rId9" cstate="print"/>
          <a:srcRect/>
          <a:stretch>
            <a:fillRect/>
          </a:stretch>
        </p:blipFill>
        <p:spPr bwMode="auto">
          <a:xfrm>
            <a:off x="759069" y="4662869"/>
            <a:ext cx="1104432" cy="552216"/>
          </a:xfrm>
          <a:prstGeom prst="rect">
            <a:avLst/>
          </a:prstGeom>
          <a:noFill/>
        </p:spPr>
      </p:pic>
      <p:pic>
        <p:nvPicPr>
          <p:cNvPr id="45" name="Picture 30"/>
          <p:cNvPicPr>
            <a:picLocks noChangeAspect="1" noChangeArrowheads="1"/>
          </p:cNvPicPr>
          <p:nvPr/>
        </p:nvPicPr>
        <p:blipFill>
          <a:blip r:embed="rId10" cstate="print"/>
          <a:srcRect/>
          <a:stretch>
            <a:fillRect/>
          </a:stretch>
        </p:blipFill>
        <p:spPr bwMode="auto">
          <a:xfrm>
            <a:off x="636115" y="2339752"/>
            <a:ext cx="1350343" cy="548055"/>
          </a:xfrm>
          <a:prstGeom prst="rect">
            <a:avLst/>
          </a:prstGeom>
          <a:noFill/>
          <a:ln w="9525">
            <a:noFill/>
            <a:miter lim="800000"/>
            <a:headEnd/>
            <a:tailEnd/>
          </a:ln>
        </p:spPr>
      </p:pic>
      <p:pic>
        <p:nvPicPr>
          <p:cNvPr id="46" name="Picture 6" descr="Home"/>
          <p:cNvPicPr>
            <a:picLocks noChangeAspect="1" noChangeArrowheads="1"/>
          </p:cNvPicPr>
          <p:nvPr/>
        </p:nvPicPr>
        <p:blipFill>
          <a:blip r:embed="rId11" cstate="print"/>
          <a:srcRect/>
          <a:stretch>
            <a:fillRect/>
          </a:stretch>
        </p:blipFill>
        <p:spPr bwMode="auto">
          <a:xfrm>
            <a:off x="2519709" y="4745210"/>
            <a:ext cx="1845395" cy="387533"/>
          </a:xfrm>
          <a:prstGeom prst="rect">
            <a:avLst/>
          </a:prstGeom>
          <a:noFill/>
        </p:spPr>
      </p:pic>
      <p:pic>
        <p:nvPicPr>
          <p:cNvPr id="47" name="Picture 5"/>
          <p:cNvPicPr>
            <a:picLocks noChangeAspect="1" noChangeArrowheads="1"/>
          </p:cNvPicPr>
          <p:nvPr/>
        </p:nvPicPr>
        <p:blipFill>
          <a:blip r:embed="rId12" cstate="print"/>
          <a:srcRect/>
          <a:stretch>
            <a:fillRect/>
          </a:stretch>
        </p:blipFill>
        <p:spPr bwMode="auto">
          <a:xfrm>
            <a:off x="2574028" y="2267744"/>
            <a:ext cx="1709944" cy="695730"/>
          </a:xfrm>
          <a:prstGeom prst="rect">
            <a:avLst/>
          </a:prstGeom>
          <a:noFill/>
          <a:ln w="9525">
            <a:noFill/>
            <a:miter lim="800000"/>
            <a:headEnd/>
            <a:tailEnd/>
          </a:ln>
          <a:effectLst/>
        </p:spPr>
      </p:pic>
      <p:pic>
        <p:nvPicPr>
          <p:cNvPr id="48" name="Picture 19"/>
          <p:cNvPicPr>
            <a:picLocks noChangeAspect="1" noChangeArrowheads="1"/>
          </p:cNvPicPr>
          <p:nvPr/>
        </p:nvPicPr>
        <p:blipFill>
          <a:blip r:embed="rId13" cstate="print"/>
          <a:srcRect/>
          <a:stretch>
            <a:fillRect/>
          </a:stretch>
        </p:blipFill>
        <p:spPr bwMode="auto">
          <a:xfrm>
            <a:off x="5363469" y="5810128"/>
            <a:ext cx="873843" cy="457576"/>
          </a:xfrm>
          <a:prstGeom prst="rect">
            <a:avLst/>
          </a:prstGeom>
          <a:noFill/>
          <a:ln w="9525">
            <a:noFill/>
            <a:miter lim="800000"/>
            <a:headEnd/>
            <a:tailEnd/>
          </a:ln>
        </p:spPr>
      </p:pic>
      <p:pic>
        <p:nvPicPr>
          <p:cNvPr id="49" name="Picture 9"/>
          <p:cNvPicPr>
            <a:picLocks noChangeAspect="1" noChangeArrowheads="1"/>
          </p:cNvPicPr>
          <p:nvPr/>
        </p:nvPicPr>
        <p:blipFill>
          <a:blip r:embed="rId14" cstate="print"/>
          <a:srcRect/>
          <a:stretch>
            <a:fillRect/>
          </a:stretch>
        </p:blipFill>
        <p:spPr bwMode="auto">
          <a:xfrm>
            <a:off x="495893" y="5927283"/>
            <a:ext cx="1612344" cy="306572"/>
          </a:xfrm>
          <a:prstGeom prst="rect">
            <a:avLst/>
          </a:prstGeom>
          <a:noFill/>
          <a:ln w="9525">
            <a:noFill/>
            <a:miter lim="800000"/>
            <a:headEnd/>
            <a:tailEnd/>
          </a:ln>
          <a:effectLst/>
        </p:spPr>
      </p:pic>
      <p:pic>
        <p:nvPicPr>
          <p:cNvPr id="50" name="Picture 37" descr="Navitas Systems"/>
          <p:cNvPicPr>
            <a:picLocks noChangeAspect="1" noChangeArrowheads="1"/>
          </p:cNvPicPr>
          <p:nvPr/>
        </p:nvPicPr>
        <p:blipFill>
          <a:blip r:embed="rId15" cstate="print"/>
          <a:srcRect/>
          <a:stretch>
            <a:fillRect/>
          </a:stretch>
        </p:blipFill>
        <p:spPr bwMode="auto">
          <a:xfrm>
            <a:off x="514334" y="3347864"/>
            <a:ext cx="1593903" cy="796952"/>
          </a:xfrm>
          <a:prstGeom prst="rect">
            <a:avLst/>
          </a:prstGeom>
          <a:noFill/>
        </p:spPr>
      </p:pic>
      <p:pic>
        <p:nvPicPr>
          <p:cNvPr id="51" name="Picture 23"/>
          <p:cNvPicPr>
            <a:picLocks noChangeAspect="1" noChangeArrowheads="1"/>
          </p:cNvPicPr>
          <p:nvPr/>
        </p:nvPicPr>
        <p:blipFill>
          <a:blip r:embed="rId16" cstate="print"/>
          <a:srcRect/>
          <a:stretch>
            <a:fillRect/>
          </a:stretch>
        </p:blipFill>
        <p:spPr bwMode="auto">
          <a:xfrm>
            <a:off x="161883" y="6942181"/>
            <a:ext cx="2403021" cy="510139"/>
          </a:xfrm>
          <a:prstGeom prst="rect">
            <a:avLst/>
          </a:prstGeom>
          <a:noFill/>
          <a:ln w="9525">
            <a:noFill/>
            <a:miter lim="800000"/>
            <a:headEnd/>
            <a:tailEnd/>
          </a:ln>
        </p:spPr>
      </p:pic>
      <p:pic>
        <p:nvPicPr>
          <p:cNvPr id="52" name="Picture 25" descr="FCA Logo"/>
          <p:cNvPicPr>
            <a:picLocks noChangeAspect="1" noChangeArrowheads="1"/>
          </p:cNvPicPr>
          <p:nvPr/>
        </p:nvPicPr>
        <p:blipFill>
          <a:blip r:embed="rId17" cstate="print"/>
          <a:srcRect/>
          <a:stretch>
            <a:fillRect/>
          </a:stretch>
        </p:blipFill>
        <p:spPr bwMode="auto">
          <a:xfrm>
            <a:off x="2963585" y="6948264"/>
            <a:ext cx="1329511" cy="500280"/>
          </a:xfrm>
          <a:prstGeom prst="rect">
            <a:avLst/>
          </a:prstGeom>
          <a:noFill/>
        </p:spPr>
      </p:pic>
      <p:pic>
        <p:nvPicPr>
          <p:cNvPr id="53" name="Picture 8" descr="https://www.prettl.com/fileadmin/user_upload/Logo.png"/>
          <p:cNvPicPr>
            <a:picLocks noChangeAspect="1" noChangeArrowheads="1"/>
          </p:cNvPicPr>
          <p:nvPr/>
        </p:nvPicPr>
        <p:blipFill>
          <a:blip r:embed="rId18" cstate="print"/>
          <a:srcRect/>
          <a:stretch>
            <a:fillRect/>
          </a:stretch>
        </p:blipFill>
        <p:spPr bwMode="auto">
          <a:xfrm>
            <a:off x="5157192" y="6948264"/>
            <a:ext cx="1455459" cy="415846"/>
          </a:xfrm>
          <a:prstGeom prst="rect">
            <a:avLst/>
          </a:prstGeom>
          <a:noFill/>
        </p:spPr>
      </p:pic>
      <p:sp>
        <p:nvSpPr>
          <p:cNvPr id="23" name="流程图: 终止 2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24" name="直接连接符 23"/>
          <p:cNvCxnSpPr>
            <a:stCxn id="2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41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E:\公司\项目申请\TEV-专利\实用新型\一种稳定的便于安装方向机底座.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170"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公司\项目申请\TEV-专利\实用新型\一种抗震式转向电动车桥.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727"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xgchen.TEVA\Desktop\展示牌\2021年福州618展会20210603\企业信息\企业logo\特尔福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057" y="640588"/>
            <a:ext cx="980212" cy="245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402" y="1058215"/>
            <a:ext cx="842851" cy="32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031821" y="642717"/>
            <a:ext cx="26597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公司荣誉</a:t>
            </a:r>
            <a:endParaRPr lang="zh-CN"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流程图: 终止 22"/>
          <p:cNvSpPr/>
          <p:nvPr/>
        </p:nvSpPr>
        <p:spPr>
          <a:xfrm>
            <a:off x="1772816" y="8604448"/>
            <a:ext cx="3312368" cy="288032"/>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www.tevauto.com</a:t>
            </a:r>
            <a:endParaRPr lang="zh-CN" altLang="en-US" dirty="0">
              <a:solidFill>
                <a:schemeClr val="tx1"/>
              </a:solidFill>
            </a:endParaRPr>
          </a:p>
        </p:txBody>
      </p:sp>
      <p:cxnSp>
        <p:nvCxnSpPr>
          <p:cNvPr id="24" name="直接连接符 23"/>
          <p:cNvCxnSpPr>
            <a:stCxn id="23" idx="1"/>
          </p:cNvCxnSpPr>
          <p:nvPr/>
        </p:nvCxnSpPr>
        <p:spPr>
          <a:xfrm flipH="1">
            <a:off x="0"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85184" y="8748464"/>
            <a:ext cx="1772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48178" y="1835696"/>
            <a:ext cx="2016526" cy="338554"/>
          </a:xfrm>
          <a:prstGeom prst="rect">
            <a:avLst/>
          </a:prstGeom>
          <a:noFill/>
        </p:spPr>
        <p:txBody>
          <a:bodyPr wrap="square" lIns="91440" tIns="45720" rIns="91440" bIns="45720">
            <a:spAutoFit/>
          </a:bodyPr>
          <a:lstStyle/>
          <a:p>
            <a:r>
              <a:rPr lang="zh-CN" altLang="en-US" sz="1600" b="1" cap="none" spc="0" dirty="0" smtClean="0">
                <a:ln w="10541" cmpd="sng">
                  <a:solidFill>
                    <a:schemeClr val="accent1">
                      <a:shade val="88000"/>
                      <a:satMod val="110000"/>
                    </a:schemeClr>
                  </a:solidFill>
                  <a:prstDash val="solid"/>
                </a:ln>
                <a:effectLst/>
              </a:rPr>
              <a:t>国家高新技术企业</a:t>
            </a:r>
            <a:endParaRPr lang="zh-CN" altLang="en-US" sz="1600" b="1" cap="none" spc="0" dirty="0">
              <a:ln w="10541" cmpd="sng">
                <a:solidFill>
                  <a:schemeClr val="accent1">
                    <a:shade val="88000"/>
                    <a:satMod val="110000"/>
                  </a:schemeClr>
                </a:solidFill>
                <a:prstDash val="solid"/>
              </a:ln>
              <a:effectLst/>
            </a:endParaRPr>
          </a:p>
        </p:txBody>
      </p:sp>
      <p:sp>
        <p:nvSpPr>
          <p:cNvPr id="12" name="矩形 11"/>
          <p:cNvSpPr/>
          <p:nvPr/>
        </p:nvSpPr>
        <p:spPr>
          <a:xfrm>
            <a:off x="548179" y="4071957"/>
            <a:ext cx="3024838" cy="338554"/>
          </a:xfrm>
          <a:prstGeom prst="rect">
            <a:avLst/>
          </a:prstGeom>
          <a:noFill/>
        </p:spPr>
        <p:txBody>
          <a:bodyPr wrap="square" lIns="91440" tIns="45720" rIns="91440" bIns="45720">
            <a:spAutoFit/>
          </a:bodyPr>
          <a:lstStyle/>
          <a:p>
            <a:r>
              <a:rPr lang="zh-CN" altLang="en-US" sz="1600" b="1" dirty="0">
                <a:ln w="10541" cmpd="sng">
                  <a:solidFill>
                    <a:schemeClr val="accent1">
                      <a:shade val="88000"/>
                      <a:satMod val="110000"/>
                    </a:schemeClr>
                  </a:solidFill>
                  <a:prstDash val="solid"/>
                </a:ln>
              </a:rPr>
              <a:t>福建省“专精特新”中小企业</a:t>
            </a:r>
            <a:endParaRPr lang="zh-CN" altLang="en-US" sz="1600" b="1" cap="none" spc="0" dirty="0">
              <a:ln w="10541" cmpd="sng">
                <a:solidFill>
                  <a:schemeClr val="accent1">
                    <a:shade val="88000"/>
                    <a:satMod val="110000"/>
                  </a:schemeClr>
                </a:solidFill>
                <a:prstDash val="solid"/>
              </a:ln>
              <a:effectLst/>
            </a:endParaRPr>
          </a:p>
        </p:txBody>
      </p:sp>
      <p:sp>
        <p:nvSpPr>
          <p:cNvPr id="13" name="矩形 12"/>
          <p:cNvSpPr/>
          <p:nvPr/>
        </p:nvSpPr>
        <p:spPr>
          <a:xfrm>
            <a:off x="605541" y="6300192"/>
            <a:ext cx="5526285" cy="584775"/>
          </a:xfrm>
          <a:prstGeom prst="rect">
            <a:avLst/>
          </a:prstGeom>
          <a:noFill/>
        </p:spPr>
        <p:txBody>
          <a:bodyPr wrap="square" lIns="91440" tIns="45720" rIns="91440" bIns="45720">
            <a:spAutoFit/>
          </a:bodyPr>
          <a:lstStyle/>
          <a:p>
            <a:r>
              <a:rPr lang="zh-CN" altLang="en-US" sz="1600" b="1" cap="none" spc="0" dirty="0" smtClean="0">
                <a:ln w="10541" cmpd="sng">
                  <a:solidFill>
                    <a:schemeClr val="accent1">
                      <a:shade val="88000"/>
                      <a:satMod val="110000"/>
                    </a:schemeClr>
                  </a:solidFill>
                  <a:prstDash val="solid"/>
                </a:ln>
                <a:effectLst/>
              </a:rPr>
              <a:t>知识产权</a:t>
            </a:r>
            <a:r>
              <a:rPr lang="en-US" altLang="zh-CN" sz="1600" b="1" dirty="0" smtClean="0">
                <a:ln w="10541" cmpd="sng">
                  <a:solidFill>
                    <a:schemeClr val="accent1">
                      <a:shade val="88000"/>
                      <a:satMod val="110000"/>
                    </a:schemeClr>
                  </a:solidFill>
                  <a:prstDash val="solid"/>
                </a:ln>
              </a:rPr>
              <a:t>——</a:t>
            </a:r>
            <a:r>
              <a:rPr lang="zh-CN" altLang="en-US" sz="1600" b="1" dirty="0" smtClean="0">
                <a:ln w="10541" cmpd="sng">
                  <a:solidFill>
                    <a:schemeClr val="accent1">
                      <a:shade val="88000"/>
                      <a:satMod val="110000"/>
                    </a:schemeClr>
                  </a:solidFill>
                  <a:prstDash val="solid"/>
                </a:ln>
              </a:rPr>
              <a:t>截止</a:t>
            </a:r>
            <a:r>
              <a:rPr lang="en-US" altLang="zh-CN" sz="1600" b="1" dirty="0" smtClean="0">
                <a:ln w="10541" cmpd="sng">
                  <a:solidFill>
                    <a:schemeClr val="accent1">
                      <a:shade val="88000"/>
                      <a:satMod val="110000"/>
                    </a:schemeClr>
                  </a:solidFill>
                  <a:prstDash val="solid"/>
                </a:ln>
              </a:rPr>
              <a:t>2021</a:t>
            </a:r>
            <a:r>
              <a:rPr lang="zh-CN" altLang="en-US" sz="1600" b="1" dirty="0" smtClean="0">
                <a:ln w="10541" cmpd="sng">
                  <a:solidFill>
                    <a:schemeClr val="accent1">
                      <a:shade val="88000"/>
                      <a:satMod val="110000"/>
                    </a:schemeClr>
                  </a:solidFill>
                  <a:prstDash val="solid"/>
                </a:ln>
              </a:rPr>
              <a:t>年累计申请</a:t>
            </a:r>
            <a:r>
              <a:rPr lang="en-US" altLang="zh-CN" sz="1600" b="1" dirty="0" smtClean="0">
                <a:ln w="10541" cmpd="sng">
                  <a:solidFill>
                    <a:schemeClr val="accent1">
                      <a:shade val="88000"/>
                      <a:satMod val="110000"/>
                    </a:schemeClr>
                  </a:solidFill>
                  <a:prstDash val="solid"/>
                </a:ln>
              </a:rPr>
              <a:t>138</a:t>
            </a:r>
            <a:r>
              <a:rPr lang="zh-CN" altLang="en-US" sz="1600" b="1" dirty="0" smtClean="0">
                <a:ln w="10541" cmpd="sng">
                  <a:solidFill>
                    <a:schemeClr val="accent1">
                      <a:shade val="88000"/>
                      <a:satMod val="110000"/>
                    </a:schemeClr>
                  </a:solidFill>
                  <a:prstDash val="solid"/>
                </a:ln>
              </a:rPr>
              <a:t>项，同时平均每年增加</a:t>
            </a:r>
            <a:r>
              <a:rPr lang="en-US" altLang="zh-CN" sz="1600" b="1" dirty="0" smtClean="0">
                <a:ln w="10541" cmpd="sng">
                  <a:solidFill>
                    <a:schemeClr val="accent1">
                      <a:shade val="88000"/>
                      <a:satMod val="110000"/>
                    </a:schemeClr>
                  </a:solidFill>
                  <a:prstDash val="solid"/>
                </a:ln>
              </a:rPr>
              <a:t>6-10</a:t>
            </a:r>
            <a:r>
              <a:rPr lang="zh-CN" altLang="en-US" sz="1600" b="1" dirty="0" smtClean="0">
                <a:ln w="10541" cmpd="sng">
                  <a:solidFill>
                    <a:schemeClr val="accent1">
                      <a:shade val="88000"/>
                      <a:satMod val="110000"/>
                    </a:schemeClr>
                  </a:solidFill>
                  <a:prstDash val="solid"/>
                </a:ln>
              </a:rPr>
              <a:t>项。</a:t>
            </a:r>
            <a:endParaRPr lang="zh-CN" altLang="en-US" sz="1600" b="1" cap="none" spc="0" dirty="0">
              <a:ln w="10541" cmpd="sng">
                <a:solidFill>
                  <a:schemeClr val="accent1">
                    <a:shade val="88000"/>
                    <a:satMod val="110000"/>
                  </a:schemeClr>
                </a:solidFill>
                <a:prstDash val="solid"/>
              </a:ln>
              <a:effectLst/>
            </a:endParaRPr>
          </a:p>
        </p:txBody>
      </p:sp>
      <p:sp>
        <p:nvSpPr>
          <p:cNvPr id="14" name="矩形 13"/>
          <p:cNvSpPr/>
          <p:nvPr/>
        </p:nvSpPr>
        <p:spPr>
          <a:xfrm>
            <a:off x="3700530" y="1826516"/>
            <a:ext cx="2271061" cy="338554"/>
          </a:xfrm>
          <a:prstGeom prst="rect">
            <a:avLst/>
          </a:prstGeom>
          <a:noFill/>
        </p:spPr>
        <p:txBody>
          <a:bodyPr wrap="square" lIns="91440" tIns="45720" rIns="91440" bIns="45720">
            <a:spAutoFit/>
          </a:bodyPr>
          <a:lstStyle/>
          <a:p>
            <a:r>
              <a:rPr lang="zh-CN" altLang="en-US" sz="1600" b="1" cap="none" spc="0" dirty="0" smtClean="0">
                <a:ln w="10541" cmpd="sng">
                  <a:solidFill>
                    <a:schemeClr val="accent1">
                      <a:shade val="88000"/>
                      <a:satMod val="110000"/>
                    </a:schemeClr>
                  </a:solidFill>
                  <a:prstDash val="solid"/>
                </a:ln>
                <a:effectLst/>
              </a:rPr>
              <a:t>省级新型研发机构</a:t>
            </a:r>
            <a:endParaRPr lang="zh-CN" altLang="en-US" sz="1600" b="1" cap="none" spc="0" dirty="0">
              <a:ln w="10541" cmpd="sng">
                <a:solidFill>
                  <a:schemeClr val="accent1">
                    <a:shade val="88000"/>
                    <a:satMod val="110000"/>
                  </a:schemeClr>
                </a:solidFill>
                <a:prstDash val="solid"/>
              </a:ln>
              <a:effectLst/>
            </a:endParaRPr>
          </a:p>
        </p:txBody>
      </p:sp>
      <p:pic>
        <p:nvPicPr>
          <p:cNvPr id="1028" name="Picture 4" descr="E:\公司\项目申请\TEV-专利\实用新型\一种BMS电池管理系统的电压采集模块的连接组件.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1284"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公司\项目申请\TEV-专利\实用新型\一种便于调节角度的方向机.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9888"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040" y="2123888"/>
            <a:ext cx="1260000" cy="177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1328" y="2123888"/>
            <a:ext cx="1260000" cy="178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E:\公司\项目申请\TEV-专利\实用新型\一种拆卸式电动车桥电机.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93130"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公司\项目申请\TEV-专利\外观\充电柜.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61605"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公司\项目申请\TEV-专利\实用新型\一种抗震式转向电动车桥.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120" y="6804407"/>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公司\项目申请\TEV-专利\实用新型\一种集成BMS电池管理系统防水壳体结构.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3250" y="6793223"/>
            <a:ext cx="117800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公司\项目申请\TEV-专利\实用新型\一种电机标定用电压环.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05440" y="6793224"/>
            <a:ext cx="1178006" cy="1620000"/>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3678219" y="4089430"/>
            <a:ext cx="2271061" cy="338554"/>
          </a:xfrm>
          <a:prstGeom prst="rect">
            <a:avLst/>
          </a:prstGeom>
          <a:noFill/>
        </p:spPr>
        <p:txBody>
          <a:bodyPr wrap="square" lIns="91440" tIns="45720" rIns="91440" bIns="45720">
            <a:spAutoFit/>
          </a:bodyPr>
          <a:lstStyle/>
          <a:p>
            <a:r>
              <a:rPr lang="en-US" altLang="zh-CN" sz="1600" b="1" cap="none" spc="0" dirty="0" smtClean="0">
                <a:ln w="10541" cmpd="sng">
                  <a:solidFill>
                    <a:schemeClr val="accent1">
                      <a:shade val="88000"/>
                      <a:satMod val="110000"/>
                    </a:schemeClr>
                  </a:solidFill>
                  <a:prstDash val="solid"/>
                </a:ln>
                <a:effectLst/>
              </a:rPr>
              <a:t>IATF16949</a:t>
            </a:r>
            <a:r>
              <a:rPr lang="zh-CN" altLang="en-US" sz="1600" b="1" cap="none" spc="0" dirty="0" smtClean="0">
                <a:ln w="10541" cmpd="sng">
                  <a:solidFill>
                    <a:schemeClr val="accent1">
                      <a:shade val="88000"/>
                      <a:satMod val="110000"/>
                    </a:schemeClr>
                  </a:solidFill>
                  <a:prstDash val="solid"/>
                </a:ln>
                <a:effectLst/>
              </a:rPr>
              <a:t>认证</a:t>
            </a:r>
            <a:endParaRPr lang="zh-CN" altLang="en-US" sz="1600" b="1" cap="none" spc="0" dirty="0">
              <a:ln w="10541" cmpd="sng">
                <a:solidFill>
                  <a:schemeClr val="accent1">
                    <a:shade val="88000"/>
                    <a:satMod val="110000"/>
                  </a:schemeClr>
                </a:solidFill>
                <a:prstDash val="solid"/>
              </a:ln>
              <a:effectLst/>
            </a:endParaRPr>
          </a:p>
        </p:txBody>
      </p:sp>
      <p:pic>
        <p:nvPicPr>
          <p:cNvPr id="1041"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2064" y="4499992"/>
            <a:ext cx="2254433"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5440" y="2286534"/>
            <a:ext cx="226800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41604" y="4410511"/>
            <a:ext cx="2229043" cy="171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36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1225</Words>
  <Application>Microsoft Office PowerPoint</Application>
  <PresentationFormat>全屏显示(4:3)</PresentationFormat>
  <Paragraphs>131</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陈贤耿</dc:creator>
  <cp:lastModifiedBy>谢小绒</cp:lastModifiedBy>
  <cp:revision>97</cp:revision>
  <dcterms:created xsi:type="dcterms:W3CDTF">2021-12-02T06:08:06Z</dcterms:created>
  <dcterms:modified xsi:type="dcterms:W3CDTF">2022-06-25T03:41:09Z</dcterms:modified>
</cp:coreProperties>
</file>