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8" r:id="rId16"/>
    <p:sldId id="291" r:id="rId17"/>
    <p:sldId id="292" r:id="rId18"/>
    <p:sldId id="293" r:id="rId19"/>
    <p:sldId id="294" r:id="rId20"/>
    <p:sldId id="295" r:id="rId21"/>
    <p:sldId id="311" r:id="rId22"/>
    <p:sldId id="326" r:id="rId23"/>
    <p:sldId id="325" r:id="rId24"/>
    <p:sldId id="327" r:id="rId25"/>
    <p:sldId id="329" r:id="rId26"/>
    <p:sldId id="331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24" r:id="rId38"/>
    <p:sldId id="271" r:id="rId39"/>
  </p:sldIdLst>
  <p:sldSz cx="9144000" cy="6858000" type="screen4x3"/>
  <p:notesSz cx="6858000" cy="9144000"/>
  <p:embeddedFontLst>
    <p:embeddedFont>
      <p:font typeface="PMingLiU" panose="02020500000000000000" pitchFamily="18" charset="-120"/>
      <p:regular r:id="rId41"/>
    </p:embeddedFont>
    <p:embeddedFont>
      <p:font typeface="华文隶书" panose="02010800040101010101" pitchFamily="2" charset="-122"/>
      <p:regular r:id="rId42"/>
    </p:embeddedFont>
    <p:embeddedFont>
      <p:font typeface="华文楷体" panose="02010600040101010101" pitchFamily="2" charset="-122"/>
      <p:regular r:id="rId43"/>
    </p:embeddedFont>
    <p:embeddedFont>
      <p:font typeface="华文仿宋" panose="02010600040101010101" pitchFamily="2" charset="-122"/>
      <p:regular r:id="rId44"/>
    </p:embeddedFont>
    <p:embeddedFont>
      <p:font typeface="楷体" panose="02010609060101010101" pitchFamily="49" charset="-122"/>
      <p:regular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黑体" panose="02010609060101010101" pitchFamily="49" charset="-122"/>
      <p:regular r:id="rId52"/>
    </p:embeddedFont>
    <p:embeddedFont>
      <p:font typeface="华文新魏" panose="02010800040101010101" pitchFamily="2" charset="-122"/>
      <p:regular r:id="rId53"/>
    </p:embeddedFont>
    <p:embeddedFont>
      <p:font typeface="华文琥珀" panose="02010800040101010101" pitchFamily="2" charset="-122"/>
      <p:regular r:id="rId54"/>
    </p:embeddedFont>
    <p:embeddedFont>
      <p:font typeface="华文中宋" panose="02010600040101010101" pitchFamily="2" charset="-122"/>
      <p:regular r:id="rId5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BE8"/>
    <a:srgbClr val="B70002"/>
    <a:srgbClr val="A1380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46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06B0D-04BD-42F3-BACC-373F7F7F0266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879CA-04F6-4FA1-9069-A0E829D6AD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6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新浪微博：@我爱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833864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390527"/>
            <a:ext cx="390372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3" y="322660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5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833864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390527"/>
            <a:ext cx="390372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3" y="322660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5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833864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390527"/>
            <a:ext cx="390372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3" y="322660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5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833864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390527"/>
            <a:ext cx="390372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3" y="322660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5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833864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390527"/>
            <a:ext cx="390372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3" y="322660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5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833864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390527"/>
            <a:ext cx="390372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3" y="322660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5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833864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390527"/>
            <a:ext cx="390372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3" y="322660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5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  <a:lumMod val="0"/>
                <a:lumOff val="1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603" y="4079805"/>
            <a:ext cx="9145603" cy="3545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" y="3104964"/>
            <a:ext cx="1927309" cy="9748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7544" y="745235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6000" dirty="0">
                <a:solidFill>
                  <a:srgbClr val="B7000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新建本科</a:t>
            </a:r>
            <a:r>
              <a:rPr lang="zh-CN" altLang="en-US" sz="6000" dirty="0" smtClean="0">
                <a:solidFill>
                  <a:srgbClr val="B7000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高校</a:t>
            </a:r>
            <a:endParaRPr lang="en-US" altLang="zh-CN" sz="6000" dirty="0" smtClean="0">
              <a:solidFill>
                <a:srgbClr val="B7000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6000" dirty="0" smtClean="0">
                <a:solidFill>
                  <a:srgbClr val="B7000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转型</a:t>
            </a:r>
            <a:r>
              <a:rPr lang="zh-CN" altLang="en-US" sz="6000" dirty="0">
                <a:solidFill>
                  <a:srgbClr val="B7000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发展和</a:t>
            </a:r>
            <a:r>
              <a:rPr lang="zh-CN" altLang="en-US" sz="6000" dirty="0" smtClean="0">
                <a:solidFill>
                  <a:srgbClr val="B7000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内涵发展</a:t>
            </a:r>
            <a:endParaRPr lang="zh-CN" altLang="en-US" sz="6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7680" y="4885690"/>
            <a:ext cx="54749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林 清 泉</a:t>
            </a:r>
            <a:endParaRPr lang="en-US" altLang="zh-CN" sz="40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2017.04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9920" y="2771128"/>
            <a:ext cx="264160" cy="691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zh-CN" altLang="en-US" sz="405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36512" y="318542"/>
            <a:ext cx="6479704" cy="8782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-59750" y="260648"/>
            <a:ext cx="66479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四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引进台湾优质教育资源，推动高校</a:t>
            </a:r>
            <a:endParaRPr lang="en-US" altLang="zh-CN" sz="2800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800" b="1" dirty="0" smtClean="0">
                <a:latin typeface="华文中宋" pitchFamily="2" charset="-122"/>
                <a:ea typeface="华文中宋" pitchFamily="2" charset="-122"/>
              </a:rPr>
              <a:t>         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转型发展</a:t>
            </a:r>
            <a:endParaRPr lang="zh-CN" altLang="zh-CN" sz="28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7504" y="1373867"/>
            <a:ext cx="8424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>
                <a:latin typeface="华文琥珀" pitchFamily="2" charset="-122"/>
                <a:ea typeface="华文琥珀" pitchFamily="2" charset="-122"/>
              </a:rPr>
              <a:t>目的</a:t>
            </a:r>
            <a:r>
              <a:rPr lang="zh-CN" altLang="zh-CN" sz="2400" dirty="0" smtClean="0">
                <a:latin typeface="华文琥珀" pitchFamily="2" charset="-122"/>
                <a:ea typeface="华文琥珀" pitchFamily="2" charset="-122"/>
              </a:rPr>
              <a:t>：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引进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台湾优质教育资源，学习借鉴台湾应用型高校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办学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先进理念、经验，引入系统化的台湾高校办学、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教学</a:t>
            </a:r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管理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体系，形成高等教育赶超发展态势</a:t>
            </a:r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07504" y="1373868"/>
            <a:ext cx="8424863" cy="12003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827584" y="2924944"/>
            <a:ext cx="1944216" cy="32403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9592" y="3105835"/>
            <a:ext cx="1872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latin typeface="华文中宋" pitchFamily="2" charset="-122"/>
                <a:ea typeface="华文中宋" pitchFamily="2" charset="-122"/>
              </a:rPr>
              <a:t>实施</a:t>
            </a:r>
            <a:r>
              <a:rPr lang="zh-CN" altLang="zh-CN" sz="2400" b="1" dirty="0">
                <a:latin typeface="华文中宋" pitchFamily="2" charset="-122"/>
                <a:ea typeface="华文中宋" pitchFamily="2" charset="-122"/>
              </a:rPr>
              <a:t>“校校企”闽台高校联合培养人才项目，创新应用型人才培养模式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708412" y="2780928"/>
            <a:ext cx="4319972" cy="3528392"/>
          </a:xfrm>
          <a:prstGeom prst="roundRect">
            <a:avLst/>
          </a:prstGeom>
          <a:solidFill>
            <a:schemeClr val="bg1"/>
          </a:solidFill>
          <a:ln>
            <a:solidFill>
              <a:srgbClr val="38DBE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zh-CN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现每年全省招生总数控制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6800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人</a:t>
            </a:r>
            <a:r>
              <a:rPr lang="zh-CN" altLang="zh-CN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。至今，已遴选福建师范大学等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批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32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所</a:t>
            </a:r>
            <a:r>
              <a:rPr lang="zh-CN" altLang="zh-CN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福建高校与世新大学等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53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所台湾高校和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185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家台资企业</a:t>
            </a:r>
            <a:r>
              <a:rPr lang="zh-CN" altLang="zh-CN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，在产业发展急需的机械设计与制造、光电技术、园艺技术等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70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个专业</a:t>
            </a:r>
            <a:r>
              <a:rPr lang="zh-CN" altLang="zh-CN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联合培养人才，办学规模达</a:t>
            </a:r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万</a:t>
            </a:r>
            <a:r>
              <a:rPr lang="zh-CN" altLang="zh-CN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余人。</a:t>
            </a:r>
            <a:endParaRPr lang="zh-CN" altLang="en-US" sz="24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771800" y="4221088"/>
            <a:ext cx="882098" cy="648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71800" y="3780904"/>
            <a:ext cx="36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成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71800" y="4653136"/>
            <a:ext cx="36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效</a:t>
            </a:r>
          </a:p>
        </p:txBody>
      </p:sp>
      <p:sp>
        <p:nvSpPr>
          <p:cNvPr id="18" name="矩形 17"/>
          <p:cNvSpPr/>
          <p:nvPr/>
        </p:nvSpPr>
        <p:spPr>
          <a:xfrm>
            <a:off x="107504" y="3717032"/>
            <a:ext cx="504056" cy="136815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7504" y="3725416"/>
            <a:ext cx="553998" cy="1287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措施一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03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2" grpId="0" animBg="1"/>
      <p:bldP spid="3" grpId="0"/>
      <p:bldP spid="5" grpId="0" animBg="1"/>
      <p:bldP spid="13" grpId="0" animBg="1"/>
      <p:bldP spid="16" grpId="0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圆角矩形 1"/>
          <p:cNvSpPr/>
          <p:nvPr/>
        </p:nvSpPr>
        <p:spPr>
          <a:xfrm>
            <a:off x="773832" y="1469430"/>
            <a:ext cx="2736304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7768" y="1469430"/>
            <a:ext cx="504056" cy="1368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355976" y="1541438"/>
            <a:ext cx="446449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73832" y="4862190"/>
            <a:ext cx="2736304" cy="136815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97768" y="4862190"/>
            <a:ext cx="504056" cy="1368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4355976" y="4934198"/>
            <a:ext cx="4464496" cy="136815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773832" y="3206006"/>
            <a:ext cx="2736304" cy="136815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97768" y="3206006"/>
            <a:ext cx="504056" cy="13681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4355976" y="3206006"/>
            <a:ext cx="4464496" cy="144016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47826" y="1549822"/>
            <a:ext cx="553998" cy="1287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措施二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7768" y="3286398"/>
            <a:ext cx="553998" cy="1287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措施三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7768" y="4942582"/>
            <a:ext cx="553998" cy="1287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措施四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92088" y="1549822"/>
            <a:ext cx="271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latin typeface="华文中宋" pitchFamily="2" charset="-122"/>
                <a:ea typeface="华文中宋" pitchFamily="2" charset="-122"/>
              </a:rPr>
              <a:t>积极探索共同管理新模式，推动闽台合作办学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45840" y="3199616"/>
            <a:ext cx="2718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实施闽台师资引进与联合培养计划，提升应用型人才培养的师资水平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6104" y="4855800"/>
            <a:ext cx="2574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引进台湾教育评鉴及国际认证资源，提升专业建设国际化水平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7984" y="1665962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/>
                <a:ea typeface="宋体"/>
              </a:rPr>
              <a:t>★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送出去到引进来，</a:t>
            </a:r>
            <a:r>
              <a:rPr lang="en-US" altLang="zh-CN" sz="2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3+1→4+0</a:t>
            </a:r>
          </a:p>
          <a:p>
            <a:r>
              <a:rPr lang="zh-CN" altLang="en-US" dirty="0" smtClean="0">
                <a:solidFill>
                  <a:srgbClr val="FF0000"/>
                </a:solidFill>
                <a:latin typeface="宋体"/>
              </a:rPr>
              <a:t>★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武夷学院、</a:t>
            </a:r>
            <a:r>
              <a:rPr lang="zh-CN" altLang="en-US" sz="2200" b="1" dirty="0" smtClean="0">
                <a:latin typeface="华文中宋" pitchFamily="2" charset="-122"/>
                <a:ea typeface="华文中宋" pitchFamily="2" charset="-122"/>
              </a:rPr>
              <a:t>厦门理工学院</a:t>
            </a:r>
            <a:endParaRPr lang="en-US" altLang="zh-CN" sz="2200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宋体"/>
              </a:rPr>
              <a:t>★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今年将放开试点范围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55976" y="320600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宋体"/>
                <a:ea typeface="宋体"/>
              </a:rPr>
              <a:t>★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福建省</a:t>
            </a:r>
            <a:r>
              <a:rPr lang="zh-CN" altLang="zh-CN" sz="2000" b="1" dirty="0">
                <a:latin typeface="华文中宋" pitchFamily="2" charset="-122"/>
                <a:ea typeface="华文中宋" pitchFamily="2" charset="-122"/>
              </a:rPr>
              <a:t>师资闽台联合培养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计划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个 </a:t>
            </a:r>
            <a:endParaRPr lang="en-US" altLang="zh-CN" sz="2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师资闽台联合培养中心，三年拟培养</a:t>
            </a:r>
            <a:endParaRPr lang="en-US" altLang="zh-CN" sz="2000" b="1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3000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名</a:t>
            </a:r>
            <a:endParaRPr lang="en-US" altLang="zh-CN" sz="2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宋体"/>
              </a:rPr>
              <a:t>★</a:t>
            </a:r>
            <a:r>
              <a:rPr lang="zh-CN" altLang="zh-CN" sz="2000" b="1" dirty="0">
                <a:latin typeface="华文中宋" pitchFamily="2" charset="-122"/>
                <a:ea typeface="华文中宋" pitchFamily="2" charset="-122"/>
              </a:rPr>
              <a:t>闽台高校师资引进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计划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，三年拟引进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800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名</a:t>
            </a:r>
            <a:endParaRPr lang="zh-CN" altLang="en-US" sz="2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19626" y="4924906"/>
            <a:ext cx="44008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/>
              </a:rPr>
              <a:t>★</a:t>
            </a: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IEET</a:t>
            </a:r>
            <a:r>
              <a:rPr lang="zh-CN" altLang="zh-CN" sz="2000" b="1" dirty="0">
                <a:latin typeface="华文中宋" pitchFamily="2" charset="-122"/>
                <a:ea typeface="华文中宋" pitchFamily="2" charset="-122"/>
              </a:rPr>
              <a:t>工程及科技教育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认证</a:t>
            </a:r>
            <a:endParaRPr lang="en-US" altLang="zh-CN" sz="2000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宋体"/>
              </a:rPr>
              <a:t>★</a:t>
            </a: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大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领域开展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试点</a:t>
            </a:r>
            <a:endParaRPr lang="en-US" altLang="zh-CN" sz="2000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宋体"/>
              </a:rPr>
              <a:t>★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首批试点（宣导）</a:t>
            </a:r>
            <a:r>
              <a:rPr lang="en-US" altLang="zh-CN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所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高校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20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个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工</a:t>
            </a:r>
            <a:endParaRPr lang="en-US" altLang="zh-CN" sz="2000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程</a:t>
            </a:r>
            <a:r>
              <a:rPr lang="zh-CN" altLang="en-US" sz="2000" b="1" dirty="0">
                <a:latin typeface="华文中宋" pitchFamily="2" charset="-122"/>
                <a:ea typeface="华文中宋" pitchFamily="2" charset="-122"/>
              </a:rPr>
              <a:t>及科技类专业</a:t>
            </a:r>
          </a:p>
          <a:p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7504" y="1261790"/>
            <a:ext cx="3474386" cy="511256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211960" y="1261790"/>
            <a:ext cx="4752528" cy="5263554"/>
          </a:xfrm>
          <a:prstGeom prst="round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右箭头 50"/>
          <p:cNvSpPr/>
          <p:nvPr/>
        </p:nvSpPr>
        <p:spPr>
          <a:xfrm>
            <a:off x="3581890" y="3566046"/>
            <a:ext cx="630070" cy="648072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635896" y="2917974"/>
            <a:ext cx="36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成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635896" y="4358134"/>
            <a:ext cx="36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效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36512" y="246534"/>
            <a:ext cx="6479704" cy="8782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-59750" y="188640"/>
            <a:ext cx="66479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四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引进台湾优质教育资源，推动高校</a:t>
            </a:r>
            <a:endParaRPr lang="en-US" altLang="zh-CN" sz="2800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800" b="1" dirty="0" smtClean="0">
                <a:latin typeface="华文中宋" pitchFamily="2" charset="-122"/>
                <a:ea typeface="华文中宋" pitchFamily="2" charset="-122"/>
              </a:rPr>
              <a:t>         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转型发展</a:t>
            </a:r>
            <a:endParaRPr lang="zh-CN" altLang="zh-CN" sz="2800" b="1" dirty="0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14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3" grpId="0"/>
      <p:bldP spid="41" grpId="0"/>
      <p:bldP spid="42" grpId="0"/>
      <p:bldP spid="40" grpId="0"/>
      <p:bldP spid="43" grpId="0"/>
      <p:bldP spid="44" grpId="0"/>
      <p:bldP spid="45" grpId="0"/>
      <p:bldP spid="47" grpId="0"/>
      <p:bldP spid="46" grpId="0"/>
      <p:bldP spid="48" grpId="0" animBg="1"/>
      <p:bldP spid="49" grpId="0" animBg="1"/>
      <p:bldP spid="51" grpId="0" animBg="1"/>
      <p:bldP spid="52" grpId="0"/>
      <p:bldP spid="53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流程图: 可选过程 8"/>
          <p:cNvSpPr/>
          <p:nvPr/>
        </p:nvSpPr>
        <p:spPr>
          <a:xfrm>
            <a:off x="64135" y="350044"/>
            <a:ext cx="7244080" cy="630684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、新建本科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高校转型发展</a:t>
            </a:r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的主要问题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2204864"/>
            <a:ext cx="41764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70C0"/>
                </a:solidFill>
              </a:rPr>
              <a:t>143</a:t>
            </a:r>
            <a:r>
              <a:rPr lang="zh-CN" altLang="en-US" b="1" dirty="0">
                <a:solidFill>
                  <a:srgbClr val="0070C0"/>
                </a:solidFill>
              </a:rPr>
              <a:t>个专业群建设成效数据采集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三个维度重点考察</a:t>
            </a:r>
            <a:r>
              <a:rPr lang="zh-CN" altLang="en-US" b="1" dirty="0">
                <a:solidFill>
                  <a:srgbClr val="FF3300"/>
                </a:solidFill>
              </a:rPr>
              <a:t>应用型专业群</a:t>
            </a:r>
            <a:endParaRPr lang="en-US" altLang="zh-CN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zh-CN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按照应用型方案培养比例</a:t>
            </a: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课程模块化、教材案例化水平</a:t>
            </a: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应用型教学团队建设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625" y="1341438"/>
            <a:ext cx="3240088" cy="2430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</a:rPr>
              <a:t>专业群建设成效调查表（</a:t>
            </a:r>
            <a:r>
              <a:rPr lang="en-US" altLang="zh-CN" b="1" dirty="0">
                <a:solidFill>
                  <a:srgbClr val="C00000"/>
                </a:solidFill>
              </a:rPr>
              <a:t>2016.12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CN" sz="16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70C0"/>
                </a:solidFill>
              </a:rPr>
              <a:t>1.</a:t>
            </a:r>
            <a:r>
              <a:rPr lang="zh-CN" altLang="en-US" sz="1400" b="1" dirty="0">
                <a:solidFill>
                  <a:srgbClr val="0070C0"/>
                </a:solidFill>
              </a:rPr>
              <a:t>按新方案培养比例（专业、年级）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70C0"/>
                </a:solidFill>
              </a:rPr>
              <a:t>2.</a:t>
            </a:r>
            <a:r>
              <a:rPr lang="zh-CN" altLang="en-US" sz="1400" b="1" dirty="0">
                <a:solidFill>
                  <a:srgbClr val="0070C0"/>
                </a:solidFill>
              </a:rPr>
              <a:t>专业群教学团队组建情况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70C0"/>
                </a:solidFill>
              </a:rPr>
              <a:t>3.</a:t>
            </a:r>
            <a:r>
              <a:rPr lang="zh-CN" altLang="en-US" sz="1400" b="1" dirty="0">
                <a:solidFill>
                  <a:srgbClr val="0070C0"/>
                </a:solidFill>
              </a:rPr>
              <a:t>课程重构（模块化、案例化、平台化）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70C0"/>
                </a:solidFill>
              </a:rPr>
              <a:t>4.</a:t>
            </a:r>
            <a:r>
              <a:rPr lang="zh-CN" altLang="en-US" sz="1400" b="1" dirty="0">
                <a:solidFill>
                  <a:srgbClr val="0070C0"/>
                </a:solidFill>
              </a:rPr>
              <a:t>学生发展：创新创业成效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70C0"/>
                </a:solidFill>
              </a:rPr>
              <a:t>5.</a:t>
            </a:r>
            <a:r>
              <a:rPr lang="zh-CN" altLang="en-US" sz="1400" b="1" dirty="0">
                <a:solidFill>
                  <a:srgbClr val="0070C0"/>
                </a:solidFill>
              </a:rPr>
              <a:t>公共服务平台建设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70C0"/>
                </a:solidFill>
              </a:rPr>
              <a:t>6.</a:t>
            </a:r>
            <a:r>
              <a:rPr lang="zh-CN" altLang="en-US" sz="1400" b="1" dirty="0">
                <a:solidFill>
                  <a:srgbClr val="0070C0"/>
                </a:solidFill>
              </a:rPr>
              <a:t>科研与教改项目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70C0"/>
                </a:solidFill>
              </a:rPr>
              <a:t>7.</a:t>
            </a:r>
            <a:r>
              <a:rPr lang="zh-CN" altLang="en-US" sz="1400" b="1" dirty="0">
                <a:solidFill>
                  <a:srgbClr val="0070C0"/>
                </a:solidFill>
              </a:rPr>
              <a:t>服务能力：专利与成果转化能力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4077072"/>
            <a:ext cx="5472608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随机抽查</a:t>
            </a: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2-3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个专业</a:t>
            </a:r>
            <a:endParaRPr lang="en-US" altLang="zh-C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龙岩学院    闽南师范大学    泉州师范学院</a:t>
            </a: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武夷学院        集美大学        莆田学院</a:t>
            </a: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福建工程学院  厦门理工学院  宁德师范学院</a:t>
            </a: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1331913" y="2924175"/>
            <a:ext cx="360362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1187450" y="3213100"/>
            <a:ext cx="3587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1619250" y="3573463"/>
            <a:ext cx="3603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55650" y="1268413"/>
            <a:ext cx="32400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转型建设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成效分析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圆角矩形 14"/>
          <p:cNvSpPr/>
          <p:nvPr/>
        </p:nvSpPr>
        <p:spPr>
          <a:xfrm>
            <a:off x="250824" y="692696"/>
            <a:ext cx="432117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19088" y="764704"/>
            <a:ext cx="4396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我省高校转型的主要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成效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375" y="1694979"/>
            <a:ext cx="2087563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制定转型发展规划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700" y="1694979"/>
            <a:ext cx="2376488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0070C0"/>
                </a:solidFill>
              </a:rPr>
              <a:t>以专业群建设为抓手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813" y="2703042"/>
            <a:ext cx="2087562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调整人才培养方案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163" y="2703042"/>
            <a:ext cx="2087562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 调整课程设置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7813" y="3711104"/>
            <a:ext cx="2087562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 重视校企合作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5600" y="3711104"/>
            <a:ext cx="20891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重视实训条件建设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3350" y="4719167"/>
            <a:ext cx="24479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0070C0"/>
                </a:solidFill>
              </a:rPr>
              <a:t>重视双师型团队建设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163" y="4792192"/>
            <a:ext cx="2303462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0070C0"/>
                </a:solidFill>
              </a:rPr>
              <a:t>重视学科与技能竞赛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圆角矩形 24"/>
          <p:cNvSpPr/>
          <p:nvPr/>
        </p:nvSpPr>
        <p:spPr>
          <a:xfrm>
            <a:off x="250825" y="548680"/>
            <a:ext cx="360109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319088" y="620688"/>
            <a:ext cx="374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我省高校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转型的一些具体问题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538" y="1196380"/>
            <a:ext cx="4248150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部分专业群空转虚转：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  按应用型方案培养</a:t>
            </a:r>
            <a:r>
              <a:rPr lang="zh-CN" altLang="en-US" b="1" dirty="0">
                <a:solidFill>
                  <a:srgbClr val="C00000"/>
                </a:solidFill>
              </a:rPr>
              <a:t>比例低</a:t>
            </a:r>
            <a:r>
              <a:rPr lang="zh-CN" altLang="en-US" b="1" dirty="0">
                <a:solidFill>
                  <a:srgbClr val="0070C0"/>
                </a:solidFill>
              </a:rPr>
              <a:t>，存在“双轨”培养，以试点班形式“转型”。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专业群地位不明，组群效应不明显，有的专业群名存实亡，个别入群专业没有任何动静。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校企合作深度不够，产业学院内涵不足。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750" y="1196380"/>
            <a:ext cx="3671888" cy="1755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转型支撑政策不到位：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  传统管理</a:t>
            </a:r>
            <a:r>
              <a:rPr lang="zh-CN" altLang="en-US" b="1" dirty="0">
                <a:solidFill>
                  <a:srgbClr val="C00000"/>
                </a:solidFill>
              </a:rPr>
              <a:t>体制机制</a:t>
            </a:r>
            <a:r>
              <a:rPr lang="zh-CN" altLang="en-US" b="1" dirty="0">
                <a:solidFill>
                  <a:srgbClr val="0070C0"/>
                </a:solidFill>
              </a:rPr>
              <a:t>阻碍转型。存在“放任式转型” 。教学管理、科研管理、绩效管理、人事管理、奖惩制度等政策不配套。未见出台有利于应用型办学的内部政策。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750" y="3285530"/>
            <a:ext cx="3671888" cy="2586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课程体系重构进展缓慢：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转型最后一里路（</a:t>
            </a:r>
            <a:r>
              <a:rPr lang="zh-CN" altLang="en-US" b="1" dirty="0">
                <a:solidFill>
                  <a:srgbClr val="C00000"/>
                </a:solidFill>
              </a:rPr>
              <a:t>课程与教学</a:t>
            </a:r>
            <a:r>
              <a:rPr lang="zh-CN" altLang="en-US" b="1" dirty="0">
                <a:solidFill>
                  <a:srgbClr val="0070C0"/>
                </a:solidFill>
              </a:rPr>
              <a:t>）未打通。 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b="1" dirty="0">
                <a:solidFill>
                  <a:srgbClr val="0070C0"/>
                </a:solidFill>
              </a:rPr>
              <a:t>    </a:t>
            </a:r>
            <a:r>
              <a:rPr lang="zh-CN" altLang="en-US" b="1" dirty="0">
                <a:solidFill>
                  <a:srgbClr val="0070C0"/>
                </a:solidFill>
              </a:rPr>
              <a:t>未能带动教学改革，课程模块化、教材案例化比例低，存在旧瓶装新酒、打补丁现象。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 尚未形成成功案例和有特色教改成果。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7538" y="4004667"/>
            <a:ext cx="4105275" cy="1754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师生积极性有待提高：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  忽视</a:t>
            </a:r>
            <a:r>
              <a:rPr lang="zh-CN" altLang="en-US" b="1" dirty="0">
                <a:solidFill>
                  <a:srgbClr val="C00000"/>
                </a:solidFill>
              </a:rPr>
              <a:t>师生关切</a:t>
            </a:r>
            <a:r>
              <a:rPr lang="zh-CN" altLang="en-US" b="1" dirty="0">
                <a:solidFill>
                  <a:srgbClr val="0070C0"/>
                </a:solidFill>
              </a:rPr>
              <a:t>问题。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b="1" dirty="0">
                <a:solidFill>
                  <a:srgbClr val="0070C0"/>
                </a:solidFill>
              </a:rPr>
              <a:t>     </a:t>
            </a:r>
            <a:r>
              <a:rPr lang="zh-CN" altLang="en-US" b="1" dirty="0">
                <a:solidFill>
                  <a:srgbClr val="0070C0"/>
                </a:solidFill>
              </a:rPr>
              <a:t>一线教师、青年教师有改革愿望，但缺乏压力和动力</a:t>
            </a:r>
            <a:r>
              <a:rPr lang="en-US" altLang="zh-CN" b="1" dirty="0">
                <a:solidFill>
                  <a:srgbClr val="0070C0"/>
                </a:solidFill>
              </a:rPr>
              <a:t>,</a:t>
            </a:r>
            <a:r>
              <a:rPr lang="zh-CN" altLang="en-US" b="1" dirty="0">
                <a:solidFill>
                  <a:srgbClr val="0070C0"/>
                </a:solidFill>
              </a:rPr>
              <a:t>目标任务不明确。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      学生对“试点班”“产业班”参与度、认同度低</a:t>
            </a:r>
            <a:r>
              <a:rPr lang="en-US" altLang="zh-CN" b="1" dirty="0">
                <a:solidFill>
                  <a:srgbClr val="0070C0"/>
                </a:solidFill>
              </a:rPr>
              <a:t>,</a:t>
            </a:r>
            <a:r>
              <a:rPr lang="zh-CN" altLang="en-US" b="1" dirty="0">
                <a:solidFill>
                  <a:srgbClr val="0070C0"/>
                </a:solidFill>
              </a:rPr>
              <a:t>出路有顾虑。</a:t>
            </a:r>
          </a:p>
        </p:txBody>
      </p:sp>
    </p:spTree>
    <p:extLst>
      <p:ext uri="{BB962C8B-B14F-4D97-AF65-F5344CB8AC3E}">
        <p14:creationId xmlns:p14="http://schemas.microsoft.com/office/powerpoint/2010/main" val="10983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圆角矩形 1"/>
          <p:cNvSpPr/>
          <p:nvPr/>
        </p:nvSpPr>
        <p:spPr>
          <a:xfrm>
            <a:off x="179512" y="404664"/>
            <a:ext cx="590465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转型发展战线尚未统一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57822"/>
              </p:ext>
            </p:extLst>
          </p:nvPr>
        </p:nvGraphicFramePr>
        <p:xfrm>
          <a:off x="539552" y="1324990"/>
          <a:ext cx="7992888" cy="505633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{93296810-A885-4BE3-A3E7-6D5BEEA58F35}</a:tableStyleId>
              </a:tblPr>
              <a:tblGrid>
                <a:gridCol w="936104"/>
                <a:gridCol w="1800200"/>
                <a:gridCol w="2736304"/>
                <a:gridCol w="2520280"/>
              </a:tblGrid>
              <a:tr h="5697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序号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类型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主体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华文中宋" pitchFamily="2" charset="-122"/>
                          <a:ea typeface="华文中宋" pitchFamily="2" charset="-122"/>
                        </a:rPr>
                        <a:t>原因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7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积极参与型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民办高校、独立学院及</a:t>
                      </a:r>
                      <a:r>
                        <a:rPr lang="en-US" altLang="zh-CN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年内升本高校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缺少办学基础与经验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7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抵制型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2000</a:t>
                      </a:r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年前后升本的地方高校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与地方性综合型大学发展目标不同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7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功利型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申硕无望的新建本科高校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作为获得专硕点或更名为大学的捷径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7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观望型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相关本科高校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转型政策体系与评价机制不到位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7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畏惧型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相关本科高校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担心矮化本科教育地位</a:t>
                      </a:r>
                      <a:endParaRPr lang="zh-CN" altLang="en-US" sz="22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7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27984" y="1052736"/>
            <a:ext cx="4176464" cy="547260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圆角矩形 9"/>
          <p:cNvSpPr/>
          <p:nvPr/>
        </p:nvSpPr>
        <p:spPr>
          <a:xfrm>
            <a:off x="179512" y="404664"/>
            <a:ext cx="590465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理念观念没有真转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" name="AutoShape 593"/>
          <p:cNvSpPr>
            <a:spLocks noChangeArrowheads="1"/>
          </p:cNvSpPr>
          <p:nvPr/>
        </p:nvSpPr>
        <p:spPr bwMode="auto">
          <a:xfrm rot="10800000" flipH="1" flipV="1">
            <a:off x="1570473" y="3522292"/>
            <a:ext cx="540000" cy="432000"/>
          </a:xfrm>
          <a:prstGeom prst="rightArrow">
            <a:avLst>
              <a:gd name="adj1" fmla="val 60857"/>
              <a:gd name="adj2" fmla="val 5690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57"/>
          <p:cNvGrpSpPr>
            <a:grpSpLocks/>
          </p:cNvGrpSpPr>
          <p:nvPr/>
        </p:nvGrpSpPr>
        <p:grpSpPr bwMode="auto">
          <a:xfrm>
            <a:off x="107504" y="3168699"/>
            <a:ext cx="1417637" cy="1138238"/>
            <a:chOff x="995344" y="2329497"/>
            <a:chExt cx="1904726" cy="1529713"/>
          </a:xfrm>
        </p:grpSpPr>
        <p:grpSp>
          <p:nvGrpSpPr>
            <p:cNvPr id="15" name="组合 34"/>
            <p:cNvGrpSpPr>
              <a:grpSpLocks noChangeAspect="1"/>
            </p:cNvGrpSpPr>
            <p:nvPr/>
          </p:nvGrpSpPr>
          <p:grpSpPr bwMode="auto">
            <a:xfrm>
              <a:off x="1208640" y="2329497"/>
              <a:ext cx="1534566" cy="1529713"/>
              <a:chOff x="4776693" y="4404799"/>
              <a:chExt cx="1011805" cy="1008000"/>
            </a:xfrm>
          </p:grpSpPr>
          <p:sp>
            <p:nvSpPr>
              <p:cNvPr id="17" name="Oval 2"/>
              <p:cNvSpPr>
                <a:spLocks noChangeAspect="1" noChangeArrowheads="1"/>
              </p:cNvSpPr>
              <p:nvPr/>
            </p:nvSpPr>
            <p:spPr bwMode="auto">
              <a:xfrm>
                <a:off x="4780498" y="4404799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DFF6"/>
                  </a:gs>
                  <a:gs pos="90000">
                    <a:srgbClr val="002774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prst="convex"/>
                <a:bevelB w="0" h="0"/>
                <a:contourClr>
                  <a:srgbClr val="AFEAFF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椭圆 17"/>
              <p:cNvSpPr>
                <a:spLocks/>
              </p:cNvSpPr>
              <p:nvPr/>
            </p:nvSpPr>
            <p:spPr>
              <a:xfrm rot="19388639">
                <a:off x="4776692" y="4463845"/>
                <a:ext cx="683484" cy="466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9" name="椭圆 18"/>
              <p:cNvSpPr>
                <a:spLocks noChangeAspect="1"/>
              </p:cNvSpPr>
              <p:nvPr/>
            </p:nvSpPr>
            <p:spPr>
              <a:xfrm>
                <a:off x="4888498" y="4512798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2DD7FF">
                      <a:alpha val="5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" name="TextBox 147"/>
            <p:cNvSpPr txBox="1">
              <a:spLocks noChangeArrowheads="1"/>
            </p:cNvSpPr>
            <p:nvPr/>
          </p:nvSpPr>
          <p:spPr bwMode="auto">
            <a:xfrm>
              <a:off x="995344" y="2421310"/>
              <a:ext cx="1904726" cy="128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2800" b="1" dirty="0" smtClean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理念</a:t>
              </a:r>
              <a:endParaRPr kumimoji="1" lang="en-US" altLang="zh-CN" sz="2800" b="1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2800" b="1" dirty="0" smtClean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观念</a:t>
              </a:r>
              <a:endParaRPr kumimoji="1" lang="zh-CN" altLang="en-US" sz="2800" b="1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56"/>
          <p:cNvGrpSpPr>
            <a:grpSpLocks/>
          </p:cNvGrpSpPr>
          <p:nvPr/>
        </p:nvGrpSpPr>
        <p:grpSpPr bwMode="auto">
          <a:xfrm>
            <a:off x="2233166" y="3038524"/>
            <a:ext cx="1450975" cy="1398588"/>
            <a:chOff x="3440653" y="2680764"/>
            <a:chExt cx="2329340" cy="2245772"/>
          </a:xfrm>
        </p:grpSpPr>
        <p:grpSp>
          <p:nvGrpSpPr>
            <p:cNvPr id="23" name="组合 43"/>
            <p:cNvGrpSpPr>
              <a:grpSpLocks noChangeAspect="1"/>
            </p:cNvGrpSpPr>
            <p:nvPr/>
          </p:nvGrpSpPr>
          <p:grpSpPr bwMode="auto">
            <a:xfrm>
              <a:off x="3440653" y="2680764"/>
              <a:ext cx="2245772" cy="2245772"/>
              <a:chOff x="5217600" y="3058600"/>
              <a:chExt cx="1116000" cy="1116000"/>
            </a:xfrm>
          </p:grpSpPr>
          <p:sp>
            <p:nvSpPr>
              <p:cNvPr id="25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椭圆 25"/>
              <p:cNvSpPr>
                <a:spLocks/>
              </p:cNvSpPr>
              <p:nvPr/>
            </p:nvSpPr>
            <p:spPr>
              <a:xfrm rot="19388639">
                <a:off x="5221400" y="3127004"/>
                <a:ext cx="757332" cy="539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327131" y="3179241"/>
                <a:ext cx="846138" cy="849318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C00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464942" y="3294930"/>
              <a:ext cx="2305051" cy="938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3200" b="1" dirty="0" smtClean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冲突</a:t>
              </a:r>
              <a:endParaRPr kumimoji="1" lang="zh-CN" altLang="en-US" sz="3200" b="1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8" name="圆角矩形 27"/>
          <p:cNvSpPr/>
          <p:nvPr/>
        </p:nvSpPr>
        <p:spPr bwMode="auto">
          <a:xfrm>
            <a:off x="4678545" y="3868632"/>
            <a:ext cx="36864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87"/>
          <p:cNvSpPr>
            <a:spLocks noChangeArrowheads="1"/>
          </p:cNvSpPr>
          <p:nvPr/>
        </p:nvSpPr>
        <p:spPr bwMode="auto">
          <a:xfrm>
            <a:off x="4794052" y="3862789"/>
            <a:ext cx="3496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ctr" hangingPunct="0">
              <a:lnSpc>
                <a:spcPct val="90000"/>
              </a:lnSpc>
              <a:buClr>
                <a:srgbClr val="FF0000"/>
              </a:buClr>
              <a:buSzPct val="70000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传统职业教育认识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现代职业教育理念</a:t>
            </a:r>
          </a:p>
        </p:txBody>
      </p:sp>
      <p:sp>
        <p:nvSpPr>
          <p:cNvPr id="31" name="圆角矩形 30"/>
          <p:cNvSpPr/>
          <p:nvPr/>
        </p:nvSpPr>
        <p:spPr bwMode="auto">
          <a:xfrm>
            <a:off x="4678545" y="4772525"/>
            <a:ext cx="36864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87"/>
          <p:cNvSpPr>
            <a:spLocks noChangeArrowheads="1"/>
          </p:cNvSpPr>
          <p:nvPr/>
        </p:nvSpPr>
        <p:spPr bwMode="auto">
          <a:xfrm>
            <a:off x="4794052" y="4869160"/>
            <a:ext cx="3362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要我转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我要转</a:t>
            </a:r>
          </a:p>
        </p:txBody>
      </p:sp>
      <p:sp>
        <p:nvSpPr>
          <p:cNvPr id="33" name="圆角矩形 32"/>
          <p:cNvSpPr/>
          <p:nvPr/>
        </p:nvSpPr>
        <p:spPr bwMode="auto">
          <a:xfrm>
            <a:off x="4678544" y="2964740"/>
            <a:ext cx="36864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87"/>
          <p:cNvSpPr>
            <a:spLocks noChangeArrowheads="1"/>
          </p:cNvSpPr>
          <p:nvPr/>
        </p:nvSpPr>
        <p:spPr bwMode="auto">
          <a:xfrm>
            <a:off x="4794052" y="3068960"/>
            <a:ext cx="3496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ctr" hangingPunct="0">
              <a:lnSpc>
                <a:spcPct val="90000"/>
              </a:lnSpc>
              <a:buClr>
                <a:srgbClr val="FF0000"/>
              </a:buClr>
              <a:buSzPct val="70000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传统办学观念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新型大学理念</a:t>
            </a:r>
          </a:p>
        </p:txBody>
      </p:sp>
      <p:sp>
        <p:nvSpPr>
          <p:cNvPr id="35" name="AutoShape 3"/>
          <p:cNvSpPr>
            <a:spLocks noChangeAspect="1" noChangeArrowheads="1"/>
          </p:cNvSpPr>
          <p:nvPr/>
        </p:nvSpPr>
        <p:spPr bwMode="auto">
          <a:xfrm>
            <a:off x="4508302" y="3117065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AutoShape 3"/>
          <p:cNvSpPr>
            <a:spLocks noChangeAspect="1" noChangeArrowheads="1"/>
          </p:cNvSpPr>
          <p:nvPr/>
        </p:nvSpPr>
        <p:spPr bwMode="auto">
          <a:xfrm>
            <a:off x="4508302" y="4020957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4678545" y="2060848"/>
            <a:ext cx="36864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87"/>
          <p:cNvSpPr>
            <a:spLocks noChangeArrowheads="1"/>
          </p:cNvSpPr>
          <p:nvPr/>
        </p:nvSpPr>
        <p:spPr bwMode="auto">
          <a:xfrm>
            <a:off x="4794052" y="2164794"/>
            <a:ext cx="342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精英化教育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大众化教育</a:t>
            </a:r>
          </a:p>
        </p:txBody>
      </p:sp>
      <p:sp>
        <p:nvSpPr>
          <p:cNvPr id="39" name="AutoShape 3"/>
          <p:cNvSpPr>
            <a:spLocks noChangeAspect="1" noChangeArrowheads="1"/>
          </p:cNvSpPr>
          <p:nvPr/>
        </p:nvSpPr>
        <p:spPr bwMode="auto">
          <a:xfrm>
            <a:off x="4508302" y="2213173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AutoShape 3"/>
          <p:cNvSpPr>
            <a:spLocks noChangeAspect="1" noChangeArrowheads="1"/>
          </p:cNvSpPr>
          <p:nvPr/>
        </p:nvSpPr>
        <p:spPr bwMode="auto">
          <a:xfrm>
            <a:off x="4508302" y="492485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4702019" y="1288182"/>
            <a:ext cx="36864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4702019" y="5661248"/>
            <a:ext cx="36864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AutoShape 3"/>
          <p:cNvSpPr>
            <a:spLocks noChangeAspect="1" noChangeArrowheads="1"/>
          </p:cNvSpPr>
          <p:nvPr/>
        </p:nvSpPr>
        <p:spPr bwMode="auto">
          <a:xfrm>
            <a:off x="4536032" y="584130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AutoShape 3"/>
          <p:cNvSpPr>
            <a:spLocks noChangeAspect="1" noChangeArrowheads="1"/>
          </p:cNvSpPr>
          <p:nvPr/>
        </p:nvSpPr>
        <p:spPr bwMode="auto">
          <a:xfrm>
            <a:off x="4572000" y="1448816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87"/>
          <p:cNvSpPr>
            <a:spLocks noChangeArrowheads="1"/>
          </p:cNvSpPr>
          <p:nvPr/>
        </p:nvSpPr>
        <p:spPr bwMode="auto">
          <a:xfrm>
            <a:off x="4932040" y="1268760"/>
            <a:ext cx="3421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ctr" hangingPunct="0">
              <a:lnSpc>
                <a:spcPct val="90000"/>
              </a:lnSpc>
              <a:buClr>
                <a:srgbClr val="FF0000"/>
              </a:buClr>
              <a:buSzPct val="70000"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落后、陈旧观念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向应用型转变办学理念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AutoShape 593"/>
          <p:cNvSpPr>
            <a:spLocks noChangeArrowheads="1"/>
          </p:cNvSpPr>
          <p:nvPr/>
        </p:nvSpPr>
        <p:spPr bwMode="auto">
          <a:xfrm rot="10800000" flipH="1" flipV="1">
            <a:off x="3743968" y="3530676"/>
            <a:ext cx="540000" cy="432000"/>
          </a:xfrm>
          <a:prstGeom prst="rightArrow">
            <a:avLst>
              <a:gd name="adj1" fmla="val 60857"/>
              <a:gd name="adj2" fmla="val 5690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87"/>
          <p:cNvSpPr>
            <a:spLocks noChangeArrowheads="1"/>
          </p:cNvSpPr>
          <p:nvPr/>
        </p:nvSpPr>
        <p:spPr bwMode="auto">
          <a:xfrm>
            <a:off x="4946452" y="5765194"/>
            <a:ext cx="3362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办学脱离需求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产教融合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79512" y="404664"/>
            <a:ext cx="590465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机制障碍有待破解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966913" y="2099127"/>
            <a:ext cx="5164137" cy="3495675"/>
          </a:xfrm>
          <a:prstGeom prst="roundRect">
            <a:avLst>
              <a:gd name="adj" fmla="val 9694"/>
            </a:avLst>
          </a:prstGeom>
          <a:noFill/>
          <a:ln w="19050" algn="ctr">
            <a:solidFill>
              <a:srgbClr val="0E58C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313" tIns="44450" rIns="87313" bIns="44450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 rot="16200000">
            <a:off x="6528023" y="5441608"/>
            <a:ext cx="246062" cy="306387"/>
          </a:xfrm>
          <a:prstGeom prst="triangle">
            <a:avLst>
              <a:gd name="adj" fmla="val 50000"/>
            </a:avLst>
          </a:prstGeom>
          <a:solidFill>
            <a:srgbClr val="0E58C4"/>
          </a:solidFill>
          <a:ln w="19050" algn="ctr">
            <a:solidFill>
              <a:srgbClr val="0E58C4"/>
            </a:solidFill>
            <a:miter lim="800000"/>
            <a:headEnd/>
            <a:tailEnd/>
          </a:ln>
        </p:spPr>
        <p:txBody>
          <a:bodyPr vert="eaVert" wrap="none" lIns="87313" tIns="44450" rIns="87313" bIns="44450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5400000">
            <a:off x="6553200" y="1948042"/>
            <a:ext cx="246063" cy="306387"/>
          </a:xfrm>
          <a:prstGeom prst="triangle">
            <a:avLst>
              <a:gd name="adj" fmla="val 50000"/>
            </a:avLst>
          </a:prstGeom>
          <a:solidFill>
            <a:srgbClr val="0E58C4"/>
          </a:solidFill>
          <a:ln w="19050" algn="ctr">
            <a:solidFill>
              <a:srgbClr val="0E58C4"/>
            </a:solidFill>
            <a:miter lim="800000"/>
            <a:headEnd/>
            <a:tailEnd/>
          </a:ln>
        </p:spPr>
        <p:txBody>
          <a:bodyPr rot="10800000" vert="eaVert" wrap="none" lIns="87313" tIns="44450" rIns="87313" bIns="44450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pic>
        <p:nvPicPr>
          <p:cNvPr id="13" name="Picture 8" descr="阴影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8177"/>
            <a:ext cx="31781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917825" y="1571358"/>
            <a:ext cx="3382366" cy="796925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635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</a:rPr>
              <a:t>缺乏整体谋划和顶层</a:t>
            </a:r>
            <a:endParaRPr lang="en-US" altLang="zh-CN" sz="2200" dirty="0" smtClean="0">
              <a:solidFill>
                <a:srgbClr val="000000"/>
              </a:solidFill>
              <a:latin typeface="微软雅黑" pitchFamily="34" charset="-122"/>
            </a:endParaRPr>
          </a:p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</a:rPr>
              <a:t>设计</a:t>
            </a:r>
            <a:r>
              <a:rPr lang="zh-CN" altLang="en-US" sz="2200" dirty="0">
                <a:solidFill>
                  <a:srgbClr val="000000"/>
                </a:solidFill>
                <a:latin typeface="微软雅黑" pitchFamily="34" charset="-122"/>
              </a:rPr>
              <a:t>；</a:t>
            </a: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</a:rPr>
              <a:t>新瓶装老酒</a:t>
            </a:r>
            <a:endParaRPr lang="zh-CN" altLang="zh-CN" sz="2200" dirty="0" smtClean="0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15" name="Oval 8"/>
          <p:cNvSpPr>
            <a:spLocks noChangeAspect="1" noChangeArrowheads="1"/>
          </p:cNvSpPr>
          <p:nvPr/>
        </p:nvSpPr>
        <p:spPr bwMode="gray">
          <a:xfrm>
            <a:off x="3033713" y="1357765"/>
            <a:ext cx="569912" cy="276225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16" name="Arc 9"/>
          <p:cNvSpPr>
            <a:spLocks/>
          </p:cNvSpPr>
          <p:nvPr/>
        </p:nvSpPr>
        <p:spPr bwMode="auto">
          <a:xfrm>
            <a:off x="3044825" y="1272983"/>
            <a:ext cx="550863" cy="303212"/>
          </a:xfrm>
          <a:custGeom>
            <a:avLst/>
            <a:gdLst>
              <a:gd name="T0" fmla="*/ 2147483647 w 43195"/>
              <a:gd name="T1" fmla="*/ 1963504743 h 23732"/>
              <a:gd name="T2" fmla="*/ 78799246 w 43195"/>
              <a:gd name="T3" fmla="*/ 0 h 23732"/>
              <a:gd name="T4" fmla="*/ 2147483647 w 43195"/>
              <a:gd name="T5" fmla="*/ 1608220912 h 23732"/>
              <a:gd name="T6" fmla="*/ 0 60000 65536"/>
              <a:gd name="T7" fmla="*/ 0 60000 65536"/>
              <a:gd name="T8" fmla="*/ 0 60000 65536"/>
              <a:gd name="T9" fmla="*/ 0 w 43195"/>
              <a:gd name="T10" fmla="*/ 0 h 23732"/>
              <a:gd name="T11" fmla="*/ 43195 w 43195"/>
              <a:gd name="T12" fmla="*/ 23732 h 23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23732" fill="none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</a:path>
              <a:path w="43195" h="23732" stroke="0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  <a:lnTo>
                  <a:pt x="21600" y="2132"/>
                </a:lnTo>
                <a:lnTo>
                  <a:pt x="43194" y="2602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3025776" y="1196752"/>
            <a:ext cx="569912" cy="2778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pic>
        <p:nvPicPr>
          <p:cNvPr id="25" name="Picture 21" descr="阴影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7702"/>
            <a:ext cx="31781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467544" y="2795494"/>
            <a:ext cx="3644081" cy="868933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635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zh-CN" sz="2200" dirty="0"/>
              <a:t>评估指标体系和</a:t>
            </a:r>
            <a:r>
              <a:rPr lang="zh-CN" altLang="zh-CN" sz="2200" dirty="0" smtClean="0"/>
              <a:t>绩效</a:t>
            </a:r>
            <a:endParaRPr lang="en-US" altLang="zh-CN" sz="2200" dirty="0" smtClean="0"/>
          </a:p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zh-CN" sz="2200" dirty="0" smtClean="0"/>
              <a:t>考评体系不完善</a:t>
            </a:r>
            <a:endParaRPr lang="zh-CN" altLang="zh-CN" sz="2200" b="0" dirty="0" smtClean="0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27" name="Oval 8"/>
          <p:cNvSpPr>
            <a:spLocks noChangeAspect="1" noChangeArrowheads="1"/>
          </p:cNvSpPr>
          <p:nvPr/>
        </p:nvSpPr>
        <p:spPr bwMode="gray">
          <a:xfrm>
            <a:off x="1128713" y="2637290"/>
            <a:ext cx="569912" cy="276225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28" name="Arc 9"/>
          <p:cNvSpPr>
            <a:spLocks/>
          </p:cNvSpPr>
          <p:nvPr/>
        </p:nvSpPr>
        <p:spPr bwMode="auto">
          <a:xfrm>
            <a:off x="1139825" y="2519815"/>
            <a:ext cx="550863" cy="303212"/>
          </a:xfrm>
          <a:custGeom>
            <a:avLst/>
            <a:gdLst>
              <a:gd name="T0" fmla="*/ 2147483647 w 43195"/>
              <a:gd name="T1" fmla="*/ 1963504743 h 23732"/>
              <a:gd name="T2" fmla="*/ 78799246 w 43195"/>
              <a:gd name="T3" fmla="*/ 0 h 23732"/>
              <a:gd name="T4" fmla="*/ 2147483647 w 43195"/>
              <a:gd name="T5" fmla="*/ 1608220912 h 23732"/>
              <a:gd name="T6" fmla="*/ 0 60000 65536"/>
              <a:gd name="T7" fmla="*/ 0 60000 65536"/>
              <a:gd name="T8" fmla="*/ 0 60000 65536"/>
              <a:gd name="T9" fmla="*/ 0 w 43195"/>
              <a:gd name="T10" fmla="*/ 0 h 23732"/>
              <a:gd name="T11" fmla="*/ 43195 w 43195"/>
              <a:gd name="T12" fmla="*/ 23732 h 23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23732" fill="none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</a:path>
              <a:path w="43195" h="23732" stroke="0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  <a:lnTo>
                  <a:pt x="21600" y="2132"/>
                </a:lnTo>
                <a:lnTo>
                  <a:pt x="43194" y="2602"/>
                </a:lnTo>
                <a:close/>
              </a:path>
            </a:pathLst>
          </a:custGeom>
          <a:gradFill rotWithShape="1">
            <a:gsLst>
              <a:gs pos="0">
                <a:srgbClr val="0E58C4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30" name="Oval 10"/>
          <p:cNvSpPr>
            <a:spLocks noChangeAspect="1" noChangeArrowheads="1"/>
          </p:cNvSpPr>
          <p:nvPr/>
        </p:nvSpPr>
        <p:spPr bwMode="gray">
          <a:xfrm>
            <a:off x="1128713" y="2407102"/>
            <a:ext cx="569912" cy="277813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1858963" y="2486477"/>
            <a:ext cx="1987550" cy="300038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8" name="Picture 34" descr="阴影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37565"/>
            <a:ext cx="317817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467544" y="4235654"/>
            <a:ext cx="3644081" cy="796925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635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zh-CN" dirty="0"/>
              <a:t>教学、科研、学生、教师</a:t>
            </a:r>
            <a:r>
              <a:rPr lang="zh-CN" altLang="zh-CN" dirty="0" smtClean="0"/>
              <a:t>管理</a:t>
            </a:r>
            <a:endParaRPr lang="en-US" altLang="zh-CN" dirty="0" smtClean="0"/>
          </a:p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dirty="0" smtClean="0"/>
              <a:t>和</a:t>
            </a:r>
            <a:r>
              <a:rPr lang="zh-CN" altLang="zh-CN" dirty="0"/>
              <a:t>资源分配等支持措施</a:t>
            </a:r>
            <a:r>
              <a:rPr lang="zh-CN" altLang="en-US" dirty="0"/>
              <a:t>未配套</a:t>
            </a:r>
            <a:endParaRPr lang="zh-CN" altLang="zh-CN" dirty="0"/>
          </a:p>
        </p:txBody>
      </p:sp>
      <p:sp>
        <p:nvSpPr>
          <p:cNvPr id="40" name="Oval 8"/>
          <p:cNvSpPr>
            <a:spLocks noChangeAspect="1" noChangeArrowheads="1"/>
          </p:cNvSpPr>
          <p:nvPr/>
        </p:nvSpPr>
        <p:spPr bwMode="gray">
          <a:xfrm>
            <a:off x="1128713" y="4077152"/>
            <a:ext cx="569912" cy="276225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41" name="Arc 9"/>
          <p:cNvSpPr>
            <a:spLocks/>
          </p:cNvSpPr>
          <p:nvPr/>
        </p:nvSpPr>
        <p:spPr bwMode="auto">
          <a:xfrm>
            <a:off x="1139825" y="3959677"/>
            <a:ext cx="550863" cy="303213"/>
          </a:xfrm>
          <a:custGeom>
            <a:avLst/>
            <a:gdLst>
              <a:gd name="T0" fmla="*/ 2147483647 w 43195"/>
              <a:gd name="T1" fmla="*/ 1963517697 h 23732"/>
              <a:gd name="T2" fmla="*/ 78799246 w 43195"/>
              <a:gd name="T3" fmla="*/ 0 h 23732"/>
              <a:gd name="T4" fmla="*/ 2147483647 w 43195"/>
              <a:gd name="T5" fmla="*/ 1608231518 h 23732"/>
              <a:gd name="T6" fmla="*/ 0 60000 65536"/>
              <a:gd name="T7" fmla="*/ 0 60000 65536"/>
              <a:gd name="T8" fmla="*/ 0 60000 65536"/>
              <a:gd name="T9" fmla="*/ 0 w 43195"/>
              <a:gd name="T10" fmla="*/ 0 h 23732"/>
              <a:gd name="T11" fmla="*/ 43195 w 43195"/>
              <a:gd name="T12" fmla="*/ 23732 h 23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23732" fill="none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</a:path>
              <a:path w="43195" h="23732" stroke="0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  <a:lnTo>
                  <a:pt x="21600" y="2132"/>
                </a:lnTo>
                <a:lnTo>
                  <a:pt x="43194" y="2602"/>
                </a:lnTo>
                <a:close/>
              </a:path>
            </a:pathLst>
          </a:custGeom>
          <a:gradFill rotWithShape="1">
            <a:gsLst>
              <a:gs pos="0">
                <a:srgbClr val="0E58C4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42" name="Oval 10"/>
          <p:cNvSpPr>
            <a:spLocks noChangeAspect="1" noChangeArrowheads="1"/>
          </p:cNvSpPr>
          <p:nvPr/>
        </p:nvSpPr>
        <p:spPr bwMode="gray">
          <a:xfrm>
            <a:off x="1128713" y="3846965"/>
            <a:ext cx="569912" cy="277812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1858963" y="3926340"/>
            <a:ext cx="1987550" cy="300037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" name="Picture 47" descr="阴影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97702"/>
            <a:ext cx="31781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48"/>
          <p:cNvSpPr>
            <a:spLocks noChangeArrowheads="1"/>
          </p:cNvSpPr>
          <p:nvPr/>
        </p:nvSpPr>
        <p:spPr bwMode="auto">
          <a:xfrm>
            <a:off x="4860032" y="2795493"/>
            <a:ext cx="3888431" cy="868933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635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zh-CN" dirty="0"/>
              <a:t>职称评聘、选人用人、编制管理</a:t>
            </a:r>
            <a:r>
              <a:rPr lang="zh-CN" altLang="zh-CN" dirty="0" smtClean="0"/>
              <a:t>、</a:t>
            </a:r>
            <a:endParaRPr lang="en-US" altLang="zh-CN" dirty="0" smtClean="0"/>
          </a:p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zh-CN" dirty="0" smtClean="0"/>
              <a:t>经费</a:t>
            </a:r>
            <a:r>
              <a:rPr lang="zh-CN" altLang="zh-CN" dirty="0"/>
              <a:t>投入、社会参与等</a:t>
            </a:r>
            <a:r>
              <a:rPr lang="zh-CN" altLang="zh-CN" dirty="0" smtClean="0"/>
              <a:t>机制不健全</a:t>
            </a:r>
            <a:endParaRPr lang="zh-CN" altLang="zh-CN" b="0" dirty="0" smtClean="0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52" name="Oval 8"/>
          <p:cNvSpPr>
            <a:spLocks noChangeAspect="1" noChangeArrowheads="1"/>
          </p:cNvSpPr>
          <p:nvPr/>
        </p:nvSpPr>
        <p:spPr bwMode="gray">
          <a:xfrm>
            <a:off x="5091113" y="2637290"/>
            <a:ext cx="569912" cy="276225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53" name="Arc 9"/>
          <p:cNvSpPr>
            <a:spLocks/>
          </p:cNvSpPr>
          <p:nvPr/>
        </p:nvSpPr>
        <p:spPr bwMode="auto">
          <a:xfrm>
            <a:off x="5102225" y="2519815"/>
            <a:ext cx="550863" cy="303212"/>
          </a:xfrm>
          <a:custGeom>
            <a:avLst/>
            <a:gdLst>
              <a:gd name="T0" fmla="*/ 2147483647 w 43195"/>
              <a:gd name="T1" fmla="*/ 1963504743 h 23732"/>
              <a:gd name="T2" fmla="*/ 78799246 w 43195"/>
              <a:gd name="T3" fmla="*/ 0 h 23732"/>
              <a:gd name="T4" fmla="*/ 2147483647 w 43195"/>
              <a:gd name="T5" fmla="*/ 1608220912 h 23732"/>
              <a:gd name="T6" fmla="*/ 0 60000 65536"/>
              <a:gd name="T7" fmla="*/ 0 60000 65536"/>
              <a:gd name="T8" fmla="*/ 0 60000 65536"/>
              <a:gd name="T9" fmla="*/ 0 w 43195"/>
              <a:gd name="T10" fmla="*/ 0 h 23732"/>
              <a:gd name="T11" fmla="*/ 43195 w 43195"/>
              <a:gd name="T12" fmla="*/ 23732 h 23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23732" fill="none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</a:path>
              <a:path w="43195" h="23732" stroke="0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  <a:lnTo>
                  <a:pt x="21600" y="2132"/>
                </a:lnTo>
                <a:lnTo>
                  <a:pt x="43194" y="2602"/>
                </a:lnTo>
                <a:close/>
              </a:path>
            </a:pathLst>
          </a:custGeom>
          <a:gradFill rotWithShape="1">
            <a:gsLst>
              <a:gs pos="0">
                <a:srgbClr val="0E58C4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54" name="Oval 10"/>
          <p:cNvSpPr>
            <a:spLocks noChangeAspect="1" noChangeArrowheads="1"/>
          </p:cNvSpPr>
          <p:nvPr/>
        </p:nvSpPr>
        <p:spPr bwMode="gray">
          <a:xfrm>
            <a:off x="5091113" y="2407102"/>
            <a:ext cx="569912" cy="277813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61" name="AutoShape 58"/>
          <p:cNvSpPr>
            <a:spLocks noChangeArrowheads="1"/>
          </p:cNvSpPr>
          <p:nvPr/>
        </p:nvSpPr>
        <p:spPr bwMode="auto">
          <a:xfrm>
            <a:off x="5821363" y="2486477"/>
            <a:ext cx="1987550" cy="300038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2" name="Picture 60" descr="阴影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37565"/>
            <a:ext cx="317817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AutoShape 61"/>
          <p:cNvSpPr>
            <a:spLocks noChangeArrowheads="1"/>
          </p:cNvSpPr>
          <p:nvPr/>
        </p:nvSpPr>
        <p:spPr bwMode="auto">
          <a:xfrm>
            <a:off x="4860032" y="4235654"/>
            <a:ext cx="3888431" cy="796925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635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zh-CN" dirty="0"/>
              <a:t>专业群建设面临学科、院系壁垒</a:t>
            </a:r>
          </a:p>
        </p:txBody>
      </p:sp>
      <p:sp>
        <p:nvSpPr>
          <p:cNvPr id="64" name="Oval 8"/>
          <p:cNvSpPr>
            <a:spLocks noChangeAspect="1" noChangeArrowheads="1"/>
          </p:cNvSpPr>
          <p:nvPr/>
        </p:nvSpPr>
        <p:spPr bwMode="gray">
          <a:xfrm>
            <a:off x="5091113" y="4077152"/>
            <a:ext cx="569912" cy="276225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65" name="Arc 9"/>
          <p:cNvSpPr>
            <a:spLocks/>
          </p:cNvSpPr>
          <p:nvPr/>
        </p:nvSpPr>
        <p:spPr bwMode="auto">
          <a:xfrm>
            <a:off x="5102225" y="3959677"/>
            <a:ext cx="550863" cy="303213"/>
          </a:xfrm>
          <a:custGeom>
            <a:avLst/>
            <a:gdLst>
              <a:gd name="T0" fmla="*/ 2147483647 w 43195"/>
              <a:gd name="T1" fmla="*/ 1963517697 h 23732"/>
              <a:gd name="T2" fmla="*/ 78799246 w 43195"/>
              <a:gd name="T3" fmla="*/ 0 h 23732"/>
              <a:gd name="T4" fmla="*/ 2147483647 w 43195"/>
              <a:gd name="T5" fmla="*/ 1608231518 h 23732"/>
              <a:gd name="T6" fmla="*/ 0 60000 65536"/>
              <a:gd name="T7" fmla="*/ 0 60000 65536"/>
              <a:gd name="T8" fmla="*/ 0 60000 65536"/>
              <a:gd name="T9" fmla="*/ 0 w 43195"/>
              <a:gd name="T10" fmla="*/ 0 h 23732"/>
              <a:gd name="T11" fmla="*/ 43195 w 43195"/>
              <a:gd name="T12" fmla="*/ 23732 h 23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23732" fill="none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</a:path>
              <a:path w="43195" h="23732" stroke="0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  <a:lnTo>
                  <a:pt x="21600" y="2132"/>
                </a:lnTo>
                <a:lnTo>
                  <a:pt x="43194" y="2602"/>
                </a:lnTo>
                <a:close/>
              </a:path>
            </a:pathLst>
          </a:custGeom>
          <a:gradFill rotWithShape="1">
            <a:gsLst>
              <a:gs pos="0">
                <a:srgbClr val="0E58C4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66" name="Oval 10"/>
          <p:cNvSpPr>
            <a:spLocks noChangeAspect="1" noChangeArrowheads="1"/>
          </p:cNvSpPr>
          <p:nvPr/>
        </p:nvSpPr>
        <p:spPr bwMode="gray">
          <a:xfrm>
            <a:off x="5091113" y="3846965"/>
            <a:ext cx="569912" cy="277812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73" name="AutoShape 71"/>
          <p:cNvSpPr>
            <a:spLocks noChangeArrowheads="1"/>
          </p:cNvSpPr>
          <p:nvPr/>
        </p:nvSpPr>
        <p:spPr bwMode="auto">
          <a:xfrm>
            <a:off x="5821363" y="3926340"/>
            <a:ext cx="1987550" cy="300037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AutoShape 52"/>
          <p:cNvSpPr>
            <a:spLocks noChangeArrowheads="1"/>
          </p:cNvSpPr>
          <p:nvPr/>
        </p:nvSpPr>
        <p:spPr bwMode="auto">
          <a:xfrm rot="5400000">
            <a:off x="2423566" y="5457030"/>
            <a:ext cx="246063" cy="306388"/>
          </a:xfrm>
          <a:prstGeom prst="triangle">
            <a:avLst>
              <a:gd name="adj" fmla="val 50000"/>
            </a:avLst>
          </a:prstGeom>
          <a:solidFill>
            <a:srgbClr val="0E58C4"/>
          </a:solidFill>
          <a:ln w="19050" algn="ctr">
            <a:solidFill>
              <a:srgbClr val="0E58C4"/>
            </a:solidFill>
            <a:miter lim="800000"/>
            <a:headEnd/>
            <a:tailEnd/>
          </a:ln>
        </p:spPr>
        <p:txBody>
          <a:bodyPr rot="10800000" vert="eaVert" wrap="none" lIns="87313" tIns="44450" rIns="87313" bIns="44450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3763963" y="1243464"/>
            <a:ext cx="1987550" cy="300038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75" name="AutoShape 51"/>
          <p:cNvSpPr>
            <a:spLocks noChangeArrowheads="1"/>
          </p:cNvSpPr>
          <p:nvPr/>
        </p:nvSpPr>
        <p:spPr bwMode="auto">
          <a:xfrm rot="16200000">
            <a:off x="2423567" y="1958678"/>
            <a:ext cx="246062" cy="306387"/>
          </a:xfrm>
          <a:prstGeom prst="triangle">
            <a:avLst>
              <a:gd name="adj" fmla="val 50000"/>
            </a:avLst>
          </a:prstGeom>
          <a:solidFill>
            <a:srgbClr val="0E58C4"/>
          </a:solidFill>
          <a:ln w="19050" algn="ctr">
            <a:solidFill>
              <a:srgbClr val="0E58C4"/>
            </a:solidFill>
            <a:miter lim="800000"/>
            <a:headEnd/>
            <a:tailEnd/>
          </a:ln>
        </p:spPr>
        <p:txBody>
          <a:bodyPr vert="eaVert" wrap="none" lIns="87313" tIns="44450" rIns="87313" bIns="44450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pic>
        <p:nvPicPr>
          <p:cNvPr id="76" name="Picture 8" descr="阴影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06609"/>
            <a:ext cx="31781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AutoShape 9"/>
          <p:cNvSpPr>
            <a:spLocks noChangeArrowheads="1"/>
          </p:cNvSpPr>
          <p:nvPr/>
        </p:nvSpPr>
        <p:spPr bwMode="auto">
          <a:xfrm>
            <a:off x="2917824" y="5459790"/>
            <a:ext cx="3382367" cy="796925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 w="635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</a:rPr>
              <a:t>部分领导主动性不强；</a:t>
            </a:r>
            <a:endParaRPr lang="en-US" altLang="zh-CN" sz="2200" dirty="0" smtClean="0">
              <a:solidFill>
                <a:srgbClr val="000000"/>
              </a:solidFill>
              <a:latin typeface="微软雅黑" pitchFamily="34" charset="-122"/>
            </a:endParaRPr>
          </a:p>
          <a:p>
            <a:pPr algn="ctr" eaLnBrk="1" fontAlgn="base" hangingPunct="1">
              <a:lnSpc>
                <a:spcPct val="80000"/>
              </a:lnSpc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2200" dirty="0" smtClean="0">
                <a:solidFill>
                  <a:srgbClr val="000000"/>
                </a:solidFill>
                <a:latin typeface="微软雅黑" pitchFamily="34" charset="-122"/>
              </a:rPr>
              <a:t>试点院系和教师得不到保护</a:t>
            </a:r>
            <a:endParaRPr lang="zh-CN" altLang="zh-CN" sz="2200" dirty="0" smtClean="0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82" name="Oval 8"/>
          <p:cNvSpPr>
            <a:spLocks noChangeAspect="1" noChangeArrowheads="1"/>
          </p:cNvSpPr>
          <p:nvPr/>
        </p:nvSpPr>
        <p:spPr bwMode="gray">
          <a:xfrm>
            <a:off x="3131840" y="5295467"/>
            <a:ext cx="569912" cy="276225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83" name="Arc 9"/>
          <p:cNvSpPr>
            <a:spLocks/>
          </p:cNvSpPr>
          <p:nvPr/>
        </p:nvSpPr>
        <p:spPr bwMode="auto">
          <a:xfrm>
            <a:off x="3142952" y="5177992"/>
            <a:ext cx="550863" cy="303213"/>
          </a:xfrm>
          <a:custGeom>
            <a:avLst/>
            <a:gdLst>
              <a:gd name="T0" fmla="*/ 2147483647 w 43195"/>
              <a:gd name="T1" fmla="*/ 1963517697 h 23732"/>
              <a:gd name="T2" fmla="*/ 78799246 w 43195"/>
              <a:gd name="T3" fmla="*/ 0 h 23732"/>
              <a:gd name="T4" fmla="*/ 2147483647 w 43195"/>
              <a:gd name="T5" fmla="*/ 1608231518 h 23732"/>
              <a:gd name="T6" fmla="*/ 0 60000 65536"/>
              <a:gd name="T7" fmla="*/ 0 60000 65536"/>
              <a:gd name="T8" fmla="*/ 0 60000 65536"/>
              <a:gd name="T9" fmla="*/ 0 w 43195"/>
              <a:gd name="T10" fmla="*/ 0 h 23732"/>
              <a:gd name="T11" fmla="*/ 43195 w 43195"/>
              <a:gd name="T12" fmla="*/ 23732 h 237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23732" fill="none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</a:path>
              <a:path w="43195" h="23732" stroke="0" extrusionOk="0">
                <a:moveTo>
                  <a:pt x="43194" y="2602"/>
                </a:moveTo>
                <a:cubicBezTo>
                  <a:pt x="42938" y="14346"/>
                  <a:pt x="33345" y="23731"/>
                  <a:pt x="21600" y="23732"/>
                </a:cubicBezTo>
                <a:cubicBezTo>
                  <a:pt x="9670" y="23732"/>
                  <a:pt x="0" y="14061"/>
                  <a:pt x="0" y="2132"/>
                </a:cubicBezTo>
                <a:cubicBezTo>
                  <a:pt x="-1" y="1420"/>
                  <a:pt x="35" y="708"/>
                  <a:pt x="105" y="0"/>
                </a:cubicBezTo>
                <a:lnTo>
                  <a:pt x="21600" y="2132"/>
                </a:lnTo>
                <a:lnTo>
                  <a:pt x="43194" y="2602"/>
                </a:lnTo>
                <a:close/>
              </a:path>
            </a:pathLst>
          </a:custGeom>
          <a:gradFill rotWithShape="1">
            <a:gsLst>
              <a:gs pos="0">
                <a:srgbClr val="0E58C4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84" name="Oval 10"/>
          <p:cNvSpPr>
            <a:spLocks noChangeAspect="1" noChangeArrowheads="1"/>
          </p:cNvSpPr>
          <p:nvPr/>
        </p:nvSpPr>
        <p:spPr bwMode="gray">
          <a:xfrm>
            <a:off x="3131840" y="5065280"/>
            <a:ext cx="569912" cy="277812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85" name="AutoShape 71"/>
          <p:cNvSpPr>
            <a:spLocks noChangeArrowheads="1"/>
          </p:cNvSpPr>
          <p:nvPr/>
        </p:nvSpPr>
        <p:spPr bwMode="auto">
          <a:xfrm>
            <a:off x="3862090" y="5144655"/>
            <a:ext cx="1987550" cy="300037"/>
          </a:xfrm>
          <a:prstGeom prst="roundRect">
            <a:avLst>
              <a:gd name="adj" fmla="val 5630"/>
            </a:avLst>
          </a:prstGeom>
          <a:gradFill rotWithShape="1">
            <a:gsLst>
              <a:gs pos="0">
                <a:srgbClr val="3399FF"/>
              </a:gs>
              <a:gs pos="100000">
                <a:srgbClr val="0875F8"/>
              </a:gs>
            </a:gsLst>
            <a:lin ang="5400000" scaled="1"/>
          </a:gradFill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30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4" grpId="0" animBg="1"/>
      <p:bldP spid="24" grpId="0" animBg="1"/>
      <p:bldP spid="75" grpId="0" animBg="1"/>
      <p:bldP spid="77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79512" y="404664"/>
            <a:ext cx="590465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校企合作很不平衡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>
            <a:off x="3528191" y="4481106"/>
            <a:ext cx="2466975" cy="771525"/>
          </a:xfrm>
          <a:custGeom>
            <a:avLst/>
            <a:gdLst>
              <a:gd name="T0" fmla="*/ 385 w 1717"/>
              <a:gd name="T1" fmla="*/ 102 h 484"/>
              <a:gd name="T2" fmla="*/ 421 w 1717"/>
              <a:gd name="T3" fmla="*/ 421 h 484"/>
              <a:gd name="T4" fmla="*/ 402 w 1717"/>
              <a:gd name="T5" fmla="*/ 395 h 484"/>
              <a:gd name="T6" fmla="*/ 376 w 1717"/>
              <a:gd name="T7" fmla="*/ 429 h 484"/>
              <a:gd name="T8" fmla="*/ 349 w 1717"/>
              <a:gd name="T9" fmla="*/ 459 h 484"/>
              <a:gd name="T10" fmla="*/ 316 w 1717"/>
              <a:gd name="T11" fmla="*/ 484 h 484"/>
              <a:gd name="T12" fmla="*/ 291 w 1717"/>
              <a:gd name="T13" fmla="*/ 498 h 484"/>
              <a:gd name="T14" fmla="*/ 264 w 1717"/>
              <a:gd name="T15" fmla="*/ 505 h 484"/>
              <a:gd name="T16" fmla="*/ 238 w 1717"/>
              <a:gd name="T17" fmla="*/ 505 h 484"/>
              <a:gd name="T18" fmla="*/ 208 w 1717"/>
              <a:gd name="T19" fmla="*/ 494 h 484"/>
              <a:gd name="T20" fmla="*/ 174 w 1717"/>
              <a:gd name="T21" fmla="*/ 465 h 484"/>
              <a:gd name="T22" fmla="*/ 144 w 1717"/>
              <a:gd name="T23" fmla="*/ 433 h 484"/>
              <a:gd name="T24" fmla="*/ 118 w 1717"/>
              <a:gd name="T25" fmla="*/ 399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99 h 484"/>
              <a:gd name="T32" fmla="*/ 28 w 1717"/>
              <a:gd name="T33" fmla="*/ 145 h 484"/>
              <a:gd name="T34" fmla="*/ 0 w 1717"/>
              <a:gd name="T35" fmla="*/ 0 h 484"/>
              <a:gd name="T36" fmla="*/ 37 w 1717"/>
              <a:gd name="T37" fmla="*/ 137 h 484"/>
              <a:gd name="T38" fmla="*/ 60 w 1717"/>
              <a:gd name="T39" fmla="*/ 199 h 484"/>
              <a:gd name="T40" fmla="*/ 83 w 1717"/>
              <a:gd name="T41" fmla="*/ 244 h 484"/>
              <a:gd name="T42" fmla="*/ 108 w 1717"/>
              <a:gd name="T43" fmla="*/ 280 h 484"/>
              <a:gd name="T44" fmla="*/ 134 w 1717"/>
              <a:gd name="T45" fmla="*/ 306 h 484"/>
              <a:gd name="T46" fmla="*/ 157 w 1717"/>
              <a:gd name="T47" fmla="*/ 322 h 484"/>
              <a:gd name="T48" fmla="*/ 184 w 1717"/>
              <a:gd name="T49" fmla="*/ 331 h 484"/>
              <a:gd name="T50" fmla="*/ 208 w 1717"/>
              <a:gd name="T51" fmla="*/ 331 h 484"/>
              <a:gd name="T52" fmla="*/ 244 w 1717"/>
              <a:gd name="T53" fmla="*/ 324 h 484"/>
              <a:gd name="T54" fmla="*/ 272 w 1717"/>
              <a:gd name="T55" fmla="*/ 309 h 484"/>
              <a:gd name="T56" fmla="*/ 302 w 1717"/>
              <a:gd name="T57" fmla="*/ 287 h 484"/>
              <a:gd name="T58" fmla="*/ 332 w 1717"/>
              <a:gd name="T59" fmla="*/ 258 h 484"/>
              <a:gd name="T60" fmla="*/ 360 w 1717"/>
              <a:gd name="T61" fmla="*/ 222 h 484"/>
              <a:gd name="T62" fmla="*/ 391 w 1717"/>
              <a:gd name="T63" fmla="*/ 16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AFEAFF"/>
            </a:contourClr>
          </a:sp3d>
        </p:spPr>
        <p:txBody>
          <a:bodyPr anchor="ctr">
            <a:sp3d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gray">
          <a:xfrm rot="3600000">
            <a:off x="2350266" y="4225519"/>
            <a:ext cx="2465388" cy="769938"/>
          </a:xfrm>
          <a:custGeom>
            <a:avLst/>
            <a:gdLst>
              <a:gd name="T0" fmla="*/ 382 w 1717"/>
              <a:gd name="T1" fmla="*/ 102 h 484"/>
              <a:gd name="T2" fmla="*/ 417 w 1717"/>
              <a:gd name="T3" fmla="*/ 408 h 484"/>
              <a:gd name="T4" fmla="*/ 399 w 1717"/>
              <a:gd name="T5" fmla="*/ 382 h 484"/>
              <a:gd name="T6" fmla="*/ 373 w 1717"/>
              <a:gd name="T7" fmla="*/ 416 h 484"/>
              <a:gd name="T8" fmla="*/ 346 w 1717"/>
              <a:gd name="T9" fmla="*/ 446 h 484"/>
              <a:gd name="T10" fmla="*/ 314 w 1717"/>
              <a:gd name="T11" fmla="*/ 471 h 484"/>
              <a:gd name="T12" fmla="*/ 289 w 1717"/>
              <a:gd name="T13" fmla="*/ 485 h 484"/>
              <a:gd name="T14" fmla="*/ 262 w 1717"/>
              <a:gd name="T15" fmla="*/ 492 h 484"/>
              <a:gd name="T16" fmla="*/ 236 w 1717"/>
              <a:gd name="T17" fmla="*/ 492 h 484"/>
              <a:gd name="T18" fmla="*/ 208 w 1717"/>
              <a:gd name="T19" fmla="*/ 481 h 484"/>
              <a:gd name="T20" fmla="*/ 172 w 1717"/>
              <a:gd name="T21" fmla="*/ 452 h 484"/>
              <a:gd name="T22" fmla="*/ 143 w 1717"/>
              <a:gd name="T23" fmla="*/ 420 h 484"/>
              <a:gd name="T24" fmla="*/ 117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6 w 1717"/>
              <a:gd name="T37" fmla="*/ 124 h 484"/>
              <a:gd name="T38" fmla="*/ 60 w 1717"/>
              <a:gd name="T39" fmla="*/ 186 h 484"/>
              <a:gd name="T40" fmla="*/ 82 w 1717"/>
              <a:gd name="T41" fmla="*/ 231 h 484"/>
              <a:gd name="T42" fmla="*/ 107 w 1717"/>
              <a:gd name="T43" fmla="*/ 280 h 484"/>
              <a:gd name="T44" fmla="*/ 132 w 1717"/>
              <a:gd name="T45" fmla="*/ 306 h 484"/>
              <a:gd name="T46" fmla="*/ 156 w 1717"/>
              <a:gd name="T47" fmla="*/ 322 h 484"/>
              <a:gd name="T48" fmla="*/ 183 w 1717"/>
              <a:gd name="T49" fmla="*/ 331 h 484"/>
              <a:gd name="T50" fmla="*/ 208 w 1717"/>
              <a:gd name="T51" fmla="*/ 331 h 484"/>
              <a:gd name="T52" fmla="*/ 241 w 1717"/>
              <a:gd name="T53" fmla="*/ 324 h 484"/>
              <a:gd name="T54" fmla="*/ 270 w 1717"/>
              <a:gd name="T55" fmla="*/ 309 h 484"/>
              <a:gd name="T56" fmla="*/ 299 w 1717"/>
              <a:gd name="T57" fmla="*/ 287 h 484"/>
              <a:gd name="T58" fmla="*/ 329 w 1717"/>
              <a:gd name="T59" fmla="*/ 258 h 484"/>
              <a:gd name="T60" fmla="*/ 358 w 1717"/>
              <a:gd name="T61" fmla="*/ 209 h 484"/>
              <a:gd name="T62" fmla="*/ 38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txBody>
          <a:bodyPr anchor="ctr">
            <a:sp3d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gray">
          <a:xfrm rot="7200000">
            <a:off x="2021653" y="2925356"/>
            <a:ext cx="2465388" cy="769938"/>
          </a:xfrm>
          <a:custGeom>
            <a:avLst/>
            <a:gdLst>
              <a:gd name="T0" fmla="*/ 382 w 1717"/>
              <a:gd name="T1" fmla="*/ 102 h 484"/>
              <a:gd name="T2" fmla="*/ 417 w 1717"/>
              <a:gd name="T3" fmla="*/ 408 h 484"/>
              <a:gd name="T4" fmla="*/ 399 w 1717"/>
              <a:gd name="T5" fmla="*/ 382 h 484"/>
              <a:gd name="T6" fmla="*/ 373 w 1717"/>
              <a:gd name="T7" fmla="*/ 416 h 484"/>
              <a:gd name="T8" fmla="*/ 346 w 1717"/>
              <a:gd name="T9" fmla="*/ 446 h 484"/>
              <a:gd name="T10" fmla="*/ 314 w 1717"/>
              <a:gd name="T11" fmla="*/ 471 h 484"/>
              <a:gd name="T12" fmla="*/ 289 w 1717"/>
              <a:gd name="T13" fmla="*/ 485 h 484"/>
              <a:gd name="T14" fmla="*/ 262 w 1717"/>
              <a:gd name="T15" fmla="*/ 492 h 484"/>
              <a:gd name="T16" fmla="*/ 236 w 1717"/>
              <a:gd name="T17" fmla="*/ 492 h 484"/>
              <a:gd name="T18" fmla="*/ 208 w 1717"/>
              <a:gd name="T19" fmla="*/ 481 h 484"/>
              <a:gd name="T20" fmla="*/ 172 w 1717"/>
              <a:gd name="T21" fmla="*/ 452 h 484"/>
              <a:gd name="T22" fmla="*/ 143 w 1717"/>
              <a:gd name="T23" fmla="*/ 420 h 484"/>
              <a:gd name="T24" fmla="*/ 117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6 w 1717"/>
              <a:gd name="T37" fmla="*/ 124 h 484"/>
              <a:gd name="T38" fmla="*/ 60 w 1717"/>
              <a:gd name="T39" fmla="*/ 186 h 484"/>
              <a:gd name="T40" fmla="*/ 82 w 1717"/>
              <a:gd name="T41" fmla="*/ 231 h 484"/>
              <a:gd name="T42" fmla="*/ 107 w 1717"/>
              <a:gd name="T43" fmla="*/ 280 h 484"/>
              <a:gd name="T44" fmla="*/ 132 w 1717"/>
              <a:gd name="T45" fmla="*/ 306 h 484"/>
              <a:gd name="T46" fmla="*/ 156 w 1717"/>
              <a:gd name="T47" fmla="*/ 322 h 484"/>
              <a:gd name="T48" fmla="*/ 183 w 1717"/>
              <a:gd name="T49" fmla="*/ 331 h 484"/>
              <a:gd name="T50" fmla="*/ 208 w 1717"/>
              <a:gd name="T51" fmla="*/ 331 h 484"/>
              <a:gd name="T52" fmla="*/ 241 w 1717"/>
              <a:gd name="T53" fmla="*/ 324 h 484"/>
              <a:gd name="T54" fmla="*/ 270 w 1717"/>
              <a:gd name="T55" fmla="*/ 309 h 484"/>
              <a:gd name="T56" fmla="*/ 299 w 1717"/>
              <a:gd name="T57" fmla="*/ 287 h 484"/>
              <a:gd name="T58" fmla="*/ 329 w 1717"/>
              <a:gd name="T59" fmla="*/ 258 h 484"/>
              <a:gd name="T60" fmla="*/ 358 w 1717"/>
              <a:gd name="T61" fmla="*/ 209 h 484"/>
              <a:gd name="T62" fmla="*/ 38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prst="convex"/>
            <a:bevelB w="0" h="0"/>
            <a:contourClr>
              <a:sysClr val="window" lastClr="FFFFFF"/>
            </a:contourClr>
          </a:sp3d>
        </p:spPr>
        <p:txBody>
          <a:bodyPr anchor="ctr">
            <a:sp3d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rot="10800000">
            <a:off x="2645541" y="2052231"/>
            <a:ext cx="2466975" cy="769938"/>
          </a:xfrm>
          <a:custGeom>
            <a:avLst/>
            <a:gdLst>
              <a:gd name="T0" fmla="*/ 385 w 1717"/>
              <a:gd name="T1" fmla="*/ 102 h 484"/>
              <a:gd name="T2" fmla="*/ 421 w 1717"/>
              <a:gd name="T3" fmla="*/ 408 h 484"/>
              <a:gd name="T4" fmla="*/ 402 w 1717"/>
              <a:gd name="T5" fmla="*/ 382 h 484"/>
              <a:gd name="T6" fmla="*/ 376 w 1717"/>
              <a:gd name="T7" fmla="*/ 416 h 484"/>
              <a:gd name="T8" fmla="*/ 349 w 1717"/>
              <a:gd name="T9" fmla="*/ 446 h 484"/>
              <a:gd name="T10" fmla="*/ 316 w 1717"/>
              <a:gd name="T11" fmla="*/ 471 h 484"/>
              <a:gd name="T12" fmla="*/ 291 w 1717"/>
              <a:gd name="T13" fmla="*/ 485 h 484"/>
              <a:gd name="T14" fmla="*/ 264 w 1717"/>
              <a:gd name="T15" fmla="*/ 492 h 484"/>
              <a:gd name="T16" fmla="*/ 238 w 1717"/>
              <a:gd name="T17" fmla="*/ 492 h 484"/>
              <a:gd name="T18" fmla="*/ 208 w 1717"/>
              <a:gd name="T19" fmla="*/ 481 h 484"/>
              <a:gd name="T20" fmla="*/ 174 w 1717"/>
              <a:gd name="T21" fmla="*/ 452 h 484"/>
              <a:gd name="T22" fmla="*/ 144 w 1717"/>
              <a:gd name="T23" fmla="*/ 420 h 484"/>
              <a:gd name="T24" fmla="*/ 118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7 w 1717"/>
              <a:gd name="T37" fmla="*/ 124 h 484"/>
              <a:gd name="T38" fmla="*/ 60 w 1717"/>
              <a:gd name="T39" fmla="*/ 186 h 484"/>
              <a:gd name="T40" fmla="*/ 83 w 1717"/>
              <a:gd name="T41" fmla="*/ 231 h 484"/>
              <a:gd name="T42" fmla="*/ 108 w 1717"/>
              <a:gd name="T43" fmla="*/ 280 h 484"/>
              <a:gd name="T44" fmla="*/ 134 w 1717"/>
              <a:gd name="T45" fmla="*/ 306 h 484"/>
              <a:gd name="T46" fmla="*/ 157 w 1717"/>
              <a:gd name="T47" fmla="*/ 322 h 484"/>
              <a:gd name="T48" fmla="*/ 184 w 1717"/>
              <a:gd name="T49" fmla="*/ 331 h 484"/>
              <a:gd name="T50" fmla="*/ 208 w 1717"/>
              <a:gd name="T51" fmla="*/ 331 h 484"/>
              <a:gd name="T52" fmla="*/ 244 w 1717"/>
              <a:gd name="T53" fmla="*/ 324 h 484"/>
              <a:gd name="T54" fmla="*/ 272 w 1717"/>
              <a:gd name="T55" fmla="*/ 309 h 484"/>
              <a:gd name="T56" fmla="*/ 302 w 1717"/>
              <a:gd name="T57" fmla="*/ 287 h 484"/>
              <a:gd name="T58" fmla="*/ 332 w 1717"/>
              <a:gd name="T59" fmla="*/ 258 h 484"/>
              <a:gd name="T60" fmla="*/ 360 w 1717"/>
              <a:gd name="T61" fmla="*/ 209 h 484"/>
              <a:gd name="T62" fmla="*/ 391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AFEAFF"/>
            </a:contourClr>
          </a:sp3d>
        </p:spPr>
        <p:txBody>
          <a:bodyPr anchor="ctr">
            <a:sp3d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gray">
          <a:xfrm rot="14400000">
            <a:off x="3896491" y="2347506"/>
            <a:ext cx="2465388" cy="769938"/>
          </a:xfrm>
          <a:custGeom>
            <a:avLst/>
            <a:gdLst>
              <a:gd name="T0" fmla="*/ 382 w 1717"/>
              <a:gd name="T1" fmla="*/ 102 h 484"/>
              <a:gd name="T2" fmla="*/ 417 w 1717"/>
              <a:gd name="T3" fmla="*/ 408 h 484"/>
              <a:gd name="T4" fmla="*/ 399 w 1717"/>
              <a:gd name="T5" fmla="*/ 382 h 484"/>
              <a:gd name="T6" fmla="*/ 373 w 1717"/>
              <a:gd name="T7" fmla="*/ 416 h 484"/>
              <a:gd name="T8" fmla="*/ 346 w 1717"/>
              <a:gd name="T9" fmla="*/ 446 h 484"/>
              <a:gd name="T10" fmla="*/ 314 w 1717"/>
              <a:gd name="T11" fmla="*/ 471 h 484"/>
              <a:gd name="T12" fmla="*/ 289 w 1717"/>
              <a:gd name="T13" fmla="*/ 485 h 484"/>
              <a:gd name="T14" fmla="*/ 262 w 1717"/>
              <a:gd name="T15" fmla="*/ 492 h 484"/>
              <a:gd name="T16" fmla="*/ 236 w 1717"/>
              <a:gd name="T17" fmla="*/ 492 h 484"/>
              <a:gd name="T18" fmla="*/ 208 w 1717"/>
              <a:gd name="T19" fmla="*/ 481 h 484"/>
              <a:gd name="T20" fmla="*/ 172 w 1717"/>
              <a:gd name="T21" fmla="*/ 452 h 484"/>
              <a:gd name="T22" fmla="*/ 143 w 1717"/>
              <a:gd name="T23" fmla="*/ 420 h 484"/>
              <a:gd name="T24" fmla="*/ 117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6 w 1717"/>
              <a:gd name="T37" fmla="*/ 124 h 484"/>
              <a:gd name="T38" fmla="*/ 60 w 1717"/>
              <a:gd name="T39" fmla="*/ 186 h 484"/>
              <a:gd name="T40" fmla="*/ 82 w 1717"/>
              <a:gd name="T41" fmla="*/ 231 h 484"/>
              <a:gd name="T42" fmla="*/ 107 w 1717"/>
              <a:gd name="T43" fmla="*/ 280 h 484"/>
              <a:gd name="T44" fmla="*/ 132 w 1717"/>
              <a:gd name="T45" fmla="*/ 306 h 484"/>
              <a:gd name="T46" fmla="*/ 156 w 1717"/>
              <a:gd name="T47" fmla="*/ 322 h 484"/>
              <a:gd name="T48" fmla="*/ 183 w 1717"/>
              <a:gd name="T49" fmla="*/ 331 h 484"/>
              <a:gd name="T50" fmla="*/ 208 w 1717"/>
              <a:gd name="T51" fmla="*/ 331 h 484"/>
              <a:gd name="T52" fmla="*/ 241 w 1717"/>
              <a:gd name="T53" fmla="*/ 324 h 484"/>
              <a:gd name="T54" fmla="*/ 270 w 1717"/>
              <a:gd name="T55" fmla="*/ 309 h 484"/>
              <a:gd name="T56" fmla="*/ 299 w 1717"/>
              <a:gd name="T57" fmla="*/ 287 h 484"/>
              <a:gd name="T58" fmla="*/ 329 w 1717"/>
              <a:gd name="T59" fmla="*/ 258 h 484"/>
              <a:gd name="T60" fmla="*/ 358 w 1717"/>
              <a:gd name="T61" fmla="*/ 209 h 484"/>
              <a:gd name="T62" fmla="*/ 38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txBody>
          <a:bodyPr anchor="ctr">
            <a:sp3d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gray">
          <a:xfrm rot="18000000">
            <a:off x="4226691" y="3561944"/>
            <a:ext cx="2466975" cy="771525"/>
          </a:xfrm>
          <a:custGeom>
            <a:avLst/>
            <a:gdLst>
              <a:gd name="T0" fmla="*/ 385 w 1717"/>
              <a:gd name="T1" fmla="*/ 102 h 484"/>
              <a:gd name="T2" fmla="*/ 421 w 1717"/>
              <a:gd name="T3" fmla="*/ 421 h 484"/>
              <a:gd name="T4" fmla="*/ 402 w 1717"/>
              <a:gd name="T5" fmla="*/ 395 h 484"/>
              <a:gd name="T6" fmla="*/ 376 w 1717"/>
              <a:gd name="T7" fmla="*/ 429 h 484"/>
              <a:gd name="T8" fmla="*/ 349 w 1717"/>
              <a:gd name="T9" fmla="*/ 459 h 484"/>
              <a:gd name="T10" fmla="*/ 316 w 1717"/>
              <a:gd name="T11" fmla="*/ 484 h 484"/>
              <a:gd name="T12" fmla="*/ 291 w 1717"/>
              <a:gd name="T13" fmla="*/ 498 h 484"/>
              <a:gd name="T14" fmla="*/ 264 w 1717"/>
              <a:gd name="T15" fmla="*/ 505 h 484"/>
              <a:gd name="T16" fmla="*/ 238 w 1717"/>
              <a:gd name="T17" fmla="*/ 505 h 484"/>
              <a:gd name="T18" fmla="*/ 208 w 1717"/>
              <a:gd name="T19" fmla="*/ 494 h 484"/>
              <a:gd name="T20" fmla="*/ 174 w 1717"/>
              <a:gd name="T21" fmla="*/ 465 h 484"/>
              <a:gd name="T22" fmla="*/ 144 w 1717"/>
              <a:gd name="T23" fmla="*/ 433 h 484"/>
              <a:gd name="T24" fmla="*/ 118 w 1717"/>
              <a:gd name="T25" fmla="*/ 399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99 h 484"/>
              <a:gd name="T32" fmla="*/ 28 w 1717"/>
              <a:gd name="T33" fmla="*/ 145 h 484"/>
              <a:gd name="T34" fmla="*/ 0 w 1717"/>
              <a:gd name="T35" fmla="*/ 0 h 484"/>
              <a:gd name="T36" fmla="*/ 37 w 1717"/>
              <a:gd name="T37" fmla="*/ 137 h 484"/>
              <a:gd name="T38" fmla="*/ 60 w 1717"/>
              <a:gd name="T39" fmla="*/ 199 h 484"/>
              <a:gd name="T40" fmla="*/ 83 w 1717"/>
              <a:gd name="T41" fmla="*/ 244 h 484"/>
              <a:gd name="T42" fmla="*/ 108 w 1717"/>
              <a:gd name="T43" fmla="*/ 280 h 484"/>
              <a:gd name="T44" fmla="*/ 134 w 1717"/>
              <a:gd name="T45" fmla="*/ 306 h 484"/>
              <a:gd name="T46" fmla="*/ 157 w 1717"/>
              <a:gd name="T47" fmla="*/ 322 h 484"/>
              <a:gd name="T48" fmla="*/ 184 w 1717"/>
              <a:gd name="T49" fmla="*/ 331 h 484"/>
              <a:gd name="T50" fmla="*/ 208 w 1717"/>
              <a:gd name="T51" fmla="*/ 331 h 484"/>
              <a:gd name="T52" fmla="*/ 244 w 1717"/>
              <a:gd name="T53" fmla="*/ 324 h 484"/>
              <a:gd name="T54" fmla="*/ 272 w 1717"/>
              <a:gd name="T55" fmla="*/ 309 h 484"/>
              <a:gd name="T56" fmla="*/ 302 w 1717"/>
              <a:gd name="T57" fmla="*/ 287 h 484"/>
              <a:gd name="T58" fmla="*/ 332 w 1717"/>
              <a:gd name="T59" fmla="*/ 258 h 484"/>
              <a:gd name="T60" fmla="*/ 360 w 1717"/>
              <a:gd name="T61" fmla="*/ 222 h 484"/>
              <a:gd name="T62" fmla="*/ 391 w 1717"/>
              <a:gd name="T63" fmla="*/ 16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prst="convex"/>
            <a:bevelB w="0" h="0"/>
            <a:contourClr>
              <a:sysClr val="window" lastClr="FFFFFF"/>
            </a:contourClr>
          </a:sp3d>
        </p:spPr>
        <p:txBody>
          <a:bodyPr anchor="ctr">
            <a:sp3d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597530" y="2319263"/>
            <a:ext cx="264687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zh-CN" altLang="en-US" sz="2400" b="1" dirty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缺乏双赢合作基础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27984" y="5415607"/>
            <a:ext cx="23391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zh-CN" altLang="en-US" sz="2400" b="1" dirty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企业合作意愿低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5176" y="4509120"/>
            <a:ext cx="29546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zh-CN" altLang="en-US" sz="2400" b="1" dirty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缺乏深度性和有效性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-36512" y="2636912"/>
            <a:ext cx="29546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zh-CN" altLang="en-US" sz="2400" b="1" dirty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专业结构布局不契合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57910" y="4254187"/>
            <a:ext cx="43386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zh-CN" altLang="en-US" sz="2400" b="1" dirty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缺乏合作的意识</a:t>
            </a:r>
            <a:r>
              <a:rPr kumimoji="1" lang="zh-CN" altLang="en-US" sz="2400" b="1" dirty="0" smtClean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endParaRPr kumimoji="1" lang="en-US" altLang="zh-CN" sz="2400" b="1" dirty="0" smtClean="0">
              <a:solidFill>
                <a:srgbClr val="1F497D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zh-CN" altLang="en-US" sz="2400" b="1" dirty="0" smtClean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经验</a:t>
            </a:r>
            <a:r>
              <a:rPr kumimoji="1" lang="zh-CN" altLang="en-US" sz="2400" b="1" dirty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和能力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11760" y="1455167"/>
            <a:ext cx="20313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zh-CN" altLang="en-US" sz="2400" b="1" dirty="0" smtClean="0">
                <a:solidFill>
                  <a:srgbClr val="1F497D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两级分化严重</a:t>
            </a:r>
            <a:endParaRPr kumimoji="1" lang="zh-CN" altLang="en-US" sz="2400" b="1" dirty="0">
              <a:solidFill>
                <a:srgbClr val="1F497D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236117" y="2714233"/>
            <a:ext cx="2184401" cy="1754188"/>
            <a:chOff x="995344" y="2329497"/>
            <a:chExt cx="1904726" cy="1529713"/>
          </a:xfrm>
        </p:grpSpPr>
        <p:grpSp>
          <p:nvGrpSpPr>
            <p:cNvPr id="23" name="组合 22"/>
            <p:cNvGrpSpPr>
              <a:grpSpLocks noChangeAspect="1"/>
            </p:cNvGrpSpPr>
            <p:nvPr/>
          </p:nvGrpSpPr>
          <p:grpSpPr bwMode="auto">
            <a:xfrm>
              <a:off x="1208521" y="2329497"/>
              <a:ext cx="1534686" cy="1529713"/>
              <a:chOff x="4776614" y="4404799"/>
              <a:chExt cx="1011884" cy="1008000"/>
            </a:xfrm>
          </p:grpSpPr>
          <p:sp>
            <p:nvSpPr>
              <p:cNvPr id="25" name="Oval 2"/>
              <p:cNvSpPr>
                <a:spLocks noChangeAspect="1" noChangeArrowheads="1"/>
              </p:cNvSpPr>
              <p:nvPr/>
            </p:nvSpPr>
            <p:spPr bwMode="auto">
              <a:xfrm>
                <a:off x="4780498" y="4404799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DFF6"/>
                  </a:gs>
                  <a:gs pos="90000">
                    <a:srgbClr val="002774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prst="convex"/>
                <a:bevelB w="0" h="0"/>
                <a:contourClr>
                  <a:srgbClr val="AFEAFF"/>
                </a:contourClr>
              </a:sp3d>
            </p:spPr>
            <p:txBody>
              <a:bodyPr anchor="ctr">
                <a:sp3d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kumimoji="0" lang="fr-FR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" name="椭圆 25"/>
              <p:cNvSpPr>
                <a:spLocks/>
              </p:cNvSpPr>
              <p:nvPr/>
            </p:nvSpPr>
            <p:spPr>
              <a:xfrm rot="19388639">
                <a:off x="4776614" y="4464093"/>
                <a:ext cx="683608" cy="46614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45000">
                    <a:sysClr val="window" lastClr="FFFFFF">
                      <a:alpha val="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" name="椭圆 26"/>
              <p:cNvSpPr>
                <a:spLocks noChangeAspect="1"/>
              </p:cNvSpPr>
              <p:nvPr/>
            </p:nvSpPr>
            <p:spPr>
              <a:xfrm>
                <a:off x="4888498" y="4512798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2DD7FF">
                      <a:alpha val="50000"/>
                    </a:srgbClr>
                  </a:gs>
                  <a:gs pos="70000">
                    <a:sysClr val="window" lastClr="FFFFFF">
                      <a:alpha val="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24" name="TextBox 147"/>
            <p:cNvSpPr txBox="1">
              <a:spLocks noChangeArrowheads="1"/>
            </p:cNvSpPr>
            <p:nvPr/>
          </p:nvSpPr>
          <p:spPr bwMode="auto">
            <a:xfrm>
              <a:off x="995344" y="2790748"/>
              <a:ext cx="1904726" cy="509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r>
                <a:rPr kumimoji="1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rPr>
                <a:t>校企合作</a:t>
              </a:r>
              <a:endPara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79512" y="404664"/>
            <a:ext cx="590465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师资队伍适应性差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3459" y="2796229"/>
            <a:ext cx="3918914" cy="1767521"/>
            <a:chOff x="3169237" y="2588963"/>
            <a:chExt cx="3918914" cy="176752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HeroicExtremeLeftFacing" fov="5400000">
              <a:rot lat="20470923" lon="1189861" rev="20582890"/>
            </a:camera>
            <a:lightRig rig="balanced" dir="t"/>
          </a:scene3d>
        </p:grpSpPr>
        <p:sp>
          <p:nvSpPr>
            <p:cNvPr id="11" name="矩形 10"/>
            <p:cNvSpPr/>
            <p:nvPr/>
          </p:nvSpPr>
          <p:spPr>
            <a:xfrm>
              <a:off x="3169237" y="2588963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156370" y="2588963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143504" y="2588963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L 形 13"/>
            <p:cNvSpPr/>
            <p:nvPr/>
          </p:nvSpPr>
          <p:spPr>
            <a:xfrm flipH="1">
              <a:off x="5572131" y="2588963"/>
              <a:ext cx="1516020" cy="1740665"/>
            </a:xfrm>
            <a:prstGeom prst="corner">
              <a:avLst>
                <a:gd name="adj1" fmla="val 55087"/>
                <a:gd name="adj2" fmla="val 57994"/>
              </a:avLst>
            </a:prstGeom>
            <a:gradFill flip="none" rotWithShape="1">
              <a:gsLst>
                <a:gs pos="27000">
                  <a:schemeClr val="accent6">
                    <a:lumMod val="75000"/>
                  </a:scheme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517602" y="3500438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446032" y="3500438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形状 23"/>
          <p:cNvCxnSpPr/>
          <p:nvPr/>
        </p:nvCxnSpPr>
        <p:spPr>
          <a:xfrm rot="5400000" flipH="1" flipV="1">
            <a:off x="5276321" y="483234"/>
            <a:ext cx="1116000" cy="3638860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形状 24"/>
          <p:cNvCxnSpPr/>
          <p:nvPr/>
        </p:nvCxnSpPr>
        <p:spPr>
          <a:xfrm rot="5400000" flipH="1" flipV="1">
            <a:off x="6425018" y="1429945"/>
            <a:ext cx="360000" cy="2844000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79202" y="2917657"/>
            <a:ext cx="2664000" cy="1588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23528" y="3848992"/>
            <a:ext cx="2664000" cy="1588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形状 30"/>
          <p:cNvCxnSpPr/>
          <p:nvPr/>
        </p:nvCxnSpPr>
        <p:spPr>
          <a:xfrm rot="5400000">
            <a:off x="2702900" y="2618150"/>
            <a:ext cx="396000" cy="5004000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072901" y="1196752"/>
            <a:ext cx="3580849" cy="499869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4130536" y="1196752"/>
            <a:ext cx="3523214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习惯传统的教育方式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202106" y="2110790"/>
            <a:ext cx="3618366" cy="501949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130098" y="2082914"/>
            <a:ext cx="38343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缺乏对生产流程、岗位需求了解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4322" y="2361764"/>
            <a:ext cx="2786082" cy="536727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331954" y="2348880"/>
            <a:ext cx="27998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缺乏教改动力和自觉性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44322" y="3356992"/>
            <a:ext cx="2786082" cy="470193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实践教学能力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欠缺</a:t>
            </a:r>
          </a:p>
        </p:txBody>
      </p:sp>
      <p:sp>
        <p:nvSpPr>
          <p:cNvPr id="43" name="矩形 42"/>
          <p:cNvSpPr/>
          <p:nvPr/>
        </p:nvSpPr>
        <p:spPr>
          <a:xfrm>
            <a:off x="415760" y="4797152"/>
            <a:ext cx="2786082" cy="471369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526503" y="4725144"/>
            <a:ext cx="2461321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在课本上讲实践</a:t>
            </a:r>
            <a:endParaRPr lang="en-US" altLang="zh-CN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020272" y="3480814"/>
            <a:ext cx="2016224" cy="2684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双师双能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型结构的教师比例偏低，大多数教师无法满足应用型人才培养需要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83568" y="5517232"/>
            <a:ext cx="604867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课程</a:t>
            </a:r>
            <a:r>
              <a:rPr lang="zh-CN" altLang="zh-CN" sz="28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体系重构、教学方式</a:t>
            </a:r>
            <a:r>
              <a:rPr lang="zh-CN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改革受阻</a:t>
            </a:r>
            <a:r>
              <a:rPr lang="zh-CN" altLang="zh-CN" sz="28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，无法落到实处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/>
      <p:bldP spid="34" grpId="0" animBg="1"/>
      <p:bldP spid="35" grpId="0"/>
      <p:bldP spid="37" grpId="0" animBg="1"/>
      <p:bldP spid="38" grpId="0"/>
      <p:bldP spid="40" grpId="0" animBg="1"/>
      <p:bldP spid="43" grpId="0" animBg="1"/>
      <p:bldP spid="44" grpId="0"/>
      <p:bldP spid="2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-9525"/>
            <a:ext cx="9143365" cy="6877050"/>
          </a:xfrm>
          <a:prstGeom prst="rect">
            <a:avLst/>
          </a:prstGeom>
        </p:spPr>
      </p:pic>
      <p:pic>
        <p:nvPicPr>
          <p:cNvPr id="29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3" y="215553"/>
            <a:ext cx="3402378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2627948" y="1053465"/>
            <a:ext cx="6525101" cy="56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65546" y="1053465"/>
            <a:ext cx="73819" cy="56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711" y="1888377"/>
            <a:ext cx="2916324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14" y="2758516"/>
            <a:ext cx="667339" cy="4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14" y="3414671"/>
            <a:ext cx="667339" cy="4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14" y="4000654"/>
            <a:ext cx="667339" cy="4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13" y="4664892"/>
            <a:ext cx="667339" cy="4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2221230" y="2677160"/>
            <a:ext cx="6564630" cy="567690"/>
            <a:chOff x="4348558" y="2312339"/>
            <a:chExt cx="7472101" cy="757044"/>
          </a:xfrm>
        </p:grpSpPr>
        <p:sp>
          <p:nvSpPr>
            <p:cNvPr id="20" name="TextBox 19"/>
            <p:cNvSpPr txBox="1"/>
            <p:nvPr/>
          </p:nvSpPr>
          <p:spPr>
            <a:xfrm>
              <a:off x="5143616" y="2312339"/>
              <a:ext cx="6677043" cy="6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福建新建本科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高校转型的实践探索</a:t>
              </a:r>
              <a:endPara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48558" y="2378390"/>
              <a:ext cx="1200150" cy="69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壹</a:t>
              </a:r>
              <a:r>
                <a:rPr lang="en-US" altLang="zh-CN" sz="27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·</a:t>
              </a:r>
              <a:endParaRPr lang="zh-CN" altLang="en-US" sz="27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49353" y="3290090"/>
            <a:ext cx="6245372" cy="567535"/>
            <a:chOff x="4483352" y="2312546"/>
            <a:chExt cx="6570558" cy="756837"/>
          </a:xfrm>
        </p:grpSpPr>
        <p:sp>
          <p:nvSpPr>
            <p:cNvPr id="11" name="TextBox 19"/>
            <p:cNvSpPr txBox="1"/>
            <p:nvPr/>
          </p:nvSpPr>
          <p:spPr>
            <a:xfrm>
              <a:off x="5149680" y="2312546"/>
              <a:ext cx="5904230" cy="69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新建本科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高校转型发展的主要问题</a:t>
              </a: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4483352" y="2378390"/>
              <a:ext cx="1200150" cy="69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贰</a:t>
              </a:r>
              <a:r>
                <a:rPr lang="en-US" altLang="zh-CN" sz="27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·</a:t>
              </a:r>
              <a:endParaRPr lang="zh-CN" altLang="en-US" sz="27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21230" y="3919373"/>
            <a:ext cx="6671250" cy="523220"/>
            <a:chOff x="4348558" y="2312531"/>
            <a:chExt cx="6633749" cy="1173184"/>
          </a:xfrm>
        </p:grpSpPr>
        <p:sp>
          <p:nvSpPr>
            <p:cNvPr id="32" name="TextBox 19"/>
            <p:cNvSpPr txBox="1"/>
            <p:nvPr/>
          </p:nvSpPr>
          <p:spPr>
            <a:xfrm>
              <a:off x="5078077" y="2312531"/>
              <a:ext cx="5904230" cy="117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新建本科高校的内涵发展</a:t>
              </a:r>
              <a:endPara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4348558" y="2378390"/>
              <a:ext cx="1200150" cy="69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叁</a:t>
              </a:r>
              <a:r>
                <a:rPr lang="en-US" altLang="zh-CN" sz="27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·</a:t>
              </a:r>
              <a:endParaRPr lang="zh-CN" altLang="en-US" sz="27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08530" y="4618990"/>
            <a:ext cx="7085966" cy="518160"/>
            <a:chOff x="4348558" y="2378390"/>
            <a:chExt cx="8030198" cy="690880"/>
          </a:xfrm>
        </p:grpSpPr>
        <p:sp>
          <p:nvSpPr>
            <p:cNvPr id="35" name="TextBox 19"/>
            <p:cNvSpPr txBox="1"/>
            <p:nvPr/>
          </p:nvSpPr>
          <p:spPr>
            <a:xfrm>
              <a:off x="5136555" y="2378390"/>
              <a:ext cx="7242201" cy="69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新建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本科高校的学科建设</a:t>
              </a:r>
              <a:endPara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TextBox 20"/>
            <p:cNvSpPr txBox="1"/>
            <p:nvPr/>
          </p:nvSpPr>
          <p:spPr>
            <a:xfrm>
              <a:off x="4348558" y="2378390"/>
              <a:ext cx="1200150" cy="69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肆</a:t>
              </a:r>
              <a:r>
                <a:rPr lang="en-US" altLang="zh-CN" sz="2700" dirty="0" smtClean="0">
                  <a:solidFill>
                    <a:srgbClr val="C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·</a:t>
              </a:r>
              <a:endParaRPr lang="zh-CN" altLang="en-US" sz="27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79512" y="231696"/>
            <a:ext cx="5904656" cy="893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人才培养模式改革、课 </a:t>
            </a: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   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程体系重构落实不到位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Freeform 30"/>
          <p:cNvSpPr>
            <a:spLocks/>
          </p:cNvSpPr>
          <p:nvPr/>
        </p:nvSpPr>
        <p:spPr bwMode="auto">
          <a:xfrm>
            <a:off x="1644650" y="3447703"/>
            <a:ext cx="5591175" cy="2241550"/>
          </a:xfrm>
          <a:custGeom>
            <a:avLst/>
            <a:gdLst>
              <a:gd name="T0" fmla="*/ 2147483647 w 2331"/>
              <a:gd name="T1" fmla="*/ 2147483647 h 688"/>
              <a:gd name="T2" fmla="*/ 598349271 w 2331"/>
              <a:gd name="T3" fmla="*/ 1464869215 h 688"/>
              <a:gd name="T4" fmla="*/ 2147483647 w 2331"/>
              <a:gd name="T5" fmla="*/ 0 h 688"/>
              <a:gd name="T6" fmla="*/ 2147483647 w 2331"/>
              <a:gd name="T7" fmla="*/ 2147483647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688"/>
              <a:gd name="T14" fmla="*/ 2331 w 2331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rgbClr val="666666">
                  <a:alpha val="0"/>
                </a:srgbClr>
              </a:gs>
              <a:gs pos="100000">
                <a:srgbClr val="4A4A4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185025" y="3808065"/>
            <a:ext cx="1635125" cy="1916113"/>
          </a:xfrm>
          <a:custGeom>
            <a:avLst/>
            <a:gdLst>
              <a:gd name="T0" fmla="*/ 1111178745 w 1873"/>
              <a:gd name="T1" fmla="*/ 0 h 2171"/>
              <a:gd name="T2" fmla="*/ 0 w 1873"/>
              <a:gd name="T3" fmla="*/ 892703013 h 2171"/>
              <a:gd name="T4" fmla="*/ 84596112 w 1873"/>
              <a:gd name="T5" fmla="*/ 1691151096 h 2171"/>
              <a:gd name="T6" fmla="*/ 1427460633 w 1873"/>
              <a:gd name="T7" fmla="*/ 522691090 h 2171"/>
              <a:gd name="T8" fmla="*/ 1111178745 w 1873"/>
              <a:gd name="T9" fmla="*/ 0 h 2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3"/>
              <a:gd name="T16" fmla="*/ 0 h 2171"/>
              <a:gd name="T17" fmla="*/ 1873 w 1873"/>
              <a:gd name="T18" fmla="*/ 2171 h 2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3" h="2171">
                <a:moveTo>
                  <a:pt x="1458" y="0"/>
                </a:moveTo>
                <a:lnTo>
                  <a:pt x="0" y="1146"/>
                </a:lnTo>
                <a:lnTo>
                  <a:pt x="111" y="2171"/>
                </a:lnTo>
                <a:lnTo>
                  <a:pt x="1873" y="671"/>
                </a:lnTo>
                <a:lnTo>
                  <a:pt x="1458" y="0"/>
                </a:lnTo>
                <a:close/>
              </a:path>
            </a:pathLst>
          </a:custGeom>
          <a:gradFill rotWithShape="1">
            <a:gsLst>
              <a:gs pos="0">
                <a:srgbClr val="F8F8F8"/>
              </a:gs>
              <a:gs pos="100000">
                <a:srgbClr val="EAEAE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2" name="Freeform 44"/>
          <p:cNvSpPr>
            <a:spLocks/>
          </p:cNvSpPr>
          <p:nvPr/>
        </p:nvSpPr>
        <p:spPr bwMode="auto">
          <a:xfrm>
            <a:off x="4806950" y="3901728"/>
            <a:ext cx="2495550" cy="1822450"/>
          </a:xfrm>
          <a:custGeom>
            <a:avLst/>
            <a:gdLst>
              <a:gd name="T0" fmla="*/ 292016024 w 2858"/>
              <a:gd name="T1" fmla="*/ 0 h 2069"/>
              <a:gd name="T2" fmla="*/ 0 w 2858"/>
              <a:gd name="T3" fmla="*/ 474834107 h 2069"/>
              <a:gd name="T4" fmla="*/ 2147483647 w 2858"/>
              <a:gd name="T5" fmla="*/ 1605279847 h 2069"/>
              <a:gd name="T6" fmla="*/ 2091384413 w 2858"/>
              <a:gd name="T7" fmla="*/ 806131558 h 2069"/>
              <a:gd name="T8" fmla="*/ 292016024 w 2858"/>
              <a:gd name="T9" fmla="*/ 0 h 2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8"/>
              <a:gd name="T16" fmla="*/ 0 h 2069"/>
              <a:gd name="T17" fmla="*/ 2858 w 2858"/>
              <a:gd name="T18" fmla="*/ 2069 h 2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8" h="2069">
                <a:moveTo>
                  <a:pt x="383" y="0"/>
                </a:moveTo>
                <a:lnTo>
                  <a:pt x="0" y="612"/>
                </a:lnTo>
                <a:lnTo>
                  <a:pt x="2858" y="2069"/>
                </a:lnTo>
                <a:lnTo>
                  <a:pt x="2743" y="1039"/>
                </a:lnTo>
                <a:lnTo>
                  <a:pt x="38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3" name="Freeform 34"/>
          <p:cNvSpPr>
            <a:spLocks/>
          </p:cNvSpPr>
          <p:nvPr/>
        </p:nvSpPr>
        <p:spPr bwMode="auto">
          <a:xfrm>
            <a:off x="5124450" y="3363565"/>
            <a:ext cx="3341688" cy="1449388"/>
          </a:xfrm>
          <a:custGeom>
            <a:avLst/>
            <a:gdLst>
              <a:gd name="T0" fmla="*/ 0 w 3825"/>
              <a:gd name="T1" fmla="*/ 474942619 h 1660"/>
              <a:gd name="T2" fmla="*/ 1801279037 w 3825"/>
              <a:gd name="T3" fmla="*/ 1265497334 h 1660"/>
              <a:gd name="T4" fmla="*/ 2147483647 w 3825"/>
              <a:gd name="T5" fmla="*/ 397945192 h 1660"/>
              <a:gd name="T6" fmla="*/ 1408203049 w 3825"/>
              <a:gd name="T7" fmla="*/ 0 h 1660"/>
              <a:gd name="T8" fmla="*/ 0 w 3825"/>
              <a:gd name="T9" fmla="*/ 474942619 h 1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5"/>
              <a:gd name="T16" fmla="*/ 0 h 1660"/>
              <a:gd name="T17" fmla="*/ 3825 w 3825"/>
              <a:gd name="T18" fmla="*/ 1660 h 1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5" h="1660">
                <a:moveTo>
                  <a:pt x="0" y="623"/>
                </a:moveTo>
                <a:lnTo>
                  <a:pt x="2360" y="1660"/>
                </a:lnTo>
                <a:lnTo>
                  <a:pt x="3825" y="522"/>
                </a:lnTo>
                <a:lnTo>
                  <a:pt x="1845" y="0"/>
                </a:lnTo>
                <a:lnTo>
                  <a:pt x="0" y="6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4" name="Freeform 31"/>
          <p:cNvSpPr>
            <a:spLocks/>
          </p:cNvSpPr>
          <p:nvPr/>
        </p:nvSpPr>
        <p:spPr bwMode="auto">
          <a:xfrm>
            <a:off x="6353175" y="1803053"/>
            <a:ext cx="820738" cy="236537"/>
          </a:xfrm>
          <a:custGeom>
            <a:avLst/>
            <a:gdLst>
              <a:gd name="T0" fmla="*/ 0 w 517"/>
              <a:gd name="T1" fmla="*/ 178929922 h 149"/>
              <a:gd name="T2" fmla="*/ 798890812 w 517"/>
              <a:gd name="T3" fmla="*/ 375501694 h 149"/>
              <a:gd name="T4" fmla="*/ 1302922369 w 517"/>
              <a:gd name="T5" fmla="*/ 115926942 h 149"/>
              <a:gd name="T6" fmla="*/ 602318504 w 517"/>
              <a:gd name="T7" fmla="*/ 0 h 149"/>
              <a:gd name="T8" fmla="*/ 0 w 517"/>
              <a:gd name="T9" fmla="*/ 178929922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7"/>
              <a:gd name="T16" fmla="*/ 0 h 149"/>
              <a:gd name="T17" fmla="*/ 517 w 517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7" h="149">
                <a:moveTo>
                  <a:pt x="0" y="71"/>
                </a:moveTo>
                <a:lnTo>
                  <a:pt x="317" y="149"/>
                </a:lnTo>
                <a:lnTo>
                  <a:pt x="517" y="46"/>
                </a:lnTo>
                <a:lnTo>
                  <a:pt x="239" y="0"/>
                </a:lnTo>
                <a:lnTo>
                  <a:pt x="0" y="71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>
            <a:off x="5956300" y="2465040"/>
            <a:ext cx="1635125" cy="406400"/>
          </a:xfrm>
          <a:custGeom>
            <a:avLst/>
            <a:gdLst>
              <a:gd name="T0" fmla="*/ 3048509 w 1873"/>
              <a:gd name="T1" fmla="*/ 104197123 h 466"/>
              <a:gd name="T2" fmla="*/ 929030359 w 1873"/>
              <a:gd name="T3" fmla="*/ 354422661 h 466"/>
              <a:gd name="T4" fmla="*/ 1427460633 w 1873"/>
              <a:gd name="T5" fmla="*/ 86704481 h 466"/>
              <a:gd name="T6" fmla="*/ 762887517 w 1873"/>
              <a:gd name="T7" fmla="*/ 0 h 466"/>
              <a:gd name="T8" fmla="*/ 0 w 1873"/>
              <a:gd name="T9" fmla="*/ 81380292 h 466"/>
              <a:gd name="T10" fmla="*/ 3048509 w 1873"/>
              <a:gd name="T11" fmla="*/ 104197123 h 4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3"/>
              <a:gd name="T19" fmla="*/ 0 h 466"/>
              <a:gd name="T20" fmla="*/ 1873 w 1873"/>
              <a:gd name="T21" fmla="*/ 466 h 4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3" h="466">
                <a:moveTo>
                  <a:pt x="4" y="137"/>
                </a:moveTo>
                <a:lnTo>
                  <a:pt x="1219" y="466"/>
                </a:lnTo>
                <a:lnTo>
                  <a:pt x="1873" y="114"/>
                </a:lnTo>
                <a:lnTo>
                  <a:pt x="1001" y="0"/>
                </a:lnTo>
                <a:lnTo>
                  <a:pt x="0" y="107"/>
                </a:lnTo>
                <a:lnTo>
                  <a:pt x="4" y="137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6" name="Freeform 33"/>
          <p:cNvSpPr>
            <a:spLocks/>
          </p:cNvSpPr>
          <p:nvPr/>
        </p:nvSpPr>
        <p:spPr bwMode="auto">
          <a:xfrm>
            <a:off x="5559425" y="2871440"/>
            <a:ext cx="2487613" cy="936625"/>
          </a:xfrm>
          <a:custGeom>
            <a:avLst/>
            <a:gdLst>
              <a:gd name="T0" fmla="*/ 0 w 1567"/>
              <a:gd name="T1" fmla="*/ 572076263 h 590"/>
              <a:gd name="T2" fmla="*/ 2147483647 w 1567"/>
              <a:gd name="T3" fmla="*/ 1486892188 h 590"/>
              <a:gd name="T4" fmla="*/ 2147483647 w 1567"/>
              <a:gd name="T5" fmla="*/ 584676250 h 590"/>
              <a:gd name="T6" fmla="*/ 1817033815 w 1567"/>
              <a:gd name="T7" fmla="*/ 0 h 590"/>
              <a:gd name="T8" fmla="*/ 0 w 1567"/>
              <a:gd name="T9" fmla="*/ 572076263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7"/>
              <a:gd name="T16" fmla="*/ 0 h 590"/>
              <a:gd name="T17" fmla="*/ 1567 w 1567"/>
              <a:gd name="T18" fmla="*/ 590 h 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7" h="590">
                <a:moveTo>
                  <a:pt x="0" y="227"/>
                </a:moveTo>
                <a:lnTo>
                  <a:pt x="957" y="590"/>
                </a:lnTo>
                <a:lnTo>
                  <a:pt x="1567" y="232"/>
                </a:lnTo>
                <a:lnTo>
                  <a:pt x="721" y="0"/>
                </a:lnTo>
                <a:lnTo>
                  <a:pt x="0" y="2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7" name="Freeform 36"/>
          <p:cNvSpPr>
            <a:spLocks/>
          </p:cNvSpPr>
          <p:nvPr/>
        </p:nvSpPr>
        <p:spPr bwMode="auto">
          <a:xfrm>
            <a:off x="7080250" y="3228628"/>
            <a:ext cx="1292225" cy="1392237"/>
          </a:xfrm>
          <a:custGeom>
            <a:avLst/>
            <a:gdLst>
              <a:gd name="T0" fmla="*/ 831359629 w 1481"/>
              <a:gd name="T1" fmla="*/ 0 h 1594"/>
              <a:gd name="T2" fmla="*/ 0 w 1481"/>
              <a:gd name="T3" fmla="*/ 468401282 h 1594"/>
              <a:gd name="T4" fmla="*/ 84505931 w 1481"/>
              <a:gd name="T5" fmla="*/ 1216012462 h 1594"/>
              <a:gd name="T6" fmla="*/ 1127512121 w 1481"/>
              <a:gd name="T7" fmla="*/ 460009429 h 1594"/>
              <a:gd name="T8" fmla="*/ 831359629 w 1481"/>
              <a:gd name="T9" fmla="*/ 0 h 15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1"/>
              <a:gd name="T16" fmla="*/ 0 h 1594"/>
              <a:gd name="T17" fmla="*/ 1481 w 1481"/>
              <a:gd name="T18" fmla="*/ 1594 h 15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1" h="1594">
                <a:moveTo>
                  <a:pt x="1092" y="0"/>
                </a:moveTo>
                <a:lnTo>
                  <a:pt x="0" y="614"/>
                </a:lnTo>
                <a:lnTo>
                  <a:pt x="111" y="1594"/>
                </a:lnTo>
                <a:lnTo>
                  <a:pt x="1481" y="603"/>
                </a:lnTo>
                <a:lnTo>
                  <a:pt x="1092" y="0"/>
                </a:lnTo>
                <a:close/>
              </a:path>
            </a:pathLst>
          </a:custGeom>
          <a:gradFill rotWithShape="1">
            <a:gsLst>
              <a:gs pos="0">
                <a:srgbClr val="F8F8F8"/>
              </a:gs>
              <a:gs pos="100000">
                <a:srgbClr val="EAEAE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6946900" y="2553940"/>
            <a:ext cx="976313" cy="1027113"/>
          </a:xfrm>
          <a:custGeom>
            <a:avLst/>
            <a:gdLst>
              <a:gd name="T0" fmla="*/ 560508454 w 1118"/>
              <a:gd name="T1" fmla="*/ 0 h 1221"/>
              <a:gd name="T2" fmla="*/ 0 w 1118"/>
              <a:gd name="T3" fmla="*/ 240593439 h 1221"/>
              <a:gd name="T4" fmla="*/ 72446267 w 1118"/>
              <a:gd name="T5" fmla="*/ 864014017 h 1221"/>
              <a:gd name="T6" fmla="*/ 852582356 w 1118"/>
              <a:gd name="T7" fmla="*/ 439436964 h 1221"/>
              <a:gd name="T8" fmla="*/ 560508454 w 1118"/>
              <a:gd name="T9" fmla="*/ 0 h 1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8"/>
              <a:gd name="T16" fmla="*/ 0 h 1221"/>
              <a:gd name="T17" fmla="*/ 1118 w 1118"/>
              <a:gd name="T18" fmla="*/ 1221 h 1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8" h="1221">
                <a:moveTo>
                  <a:pt x="735" y="0"/>
                </a:moveTo>
                <a:lnTo>
                  <a:pt x="0" y="340"/>
                </a:lnTo>
                <a:lnTo>
                  <a:pt x="95" y="1221"/>
                </a:lnTo>
                <a:lnTo>
                  <a:pt x="1118" y="621"/>
                </a:lnTo>
                <a:lnTo>
                  <a:pt x="735" y="0"/>
                </a:lnTo>
                <a:close/>
              </a:path>
            </a:pathLst>
          </a:custGeom>
          <a:gradFill rotWithShape="1">
            <a:gsLst>
              <a:gs pos="0">
                <a:srgbClr val="0B469D"/>
              </a:gs>
              <a:gs pos="100000">
                <a:srgbClr val="0E58C4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19" name="Freeform 38"/>
          <p:cNvSpPr>
            <a:spLocks/>
          </p:cNvSpPr>
          <p:nvPr/>
        </p:nvSpPr>
        <p:spPr bwMode="auto">
          <a:xfrm>
            <a:off x="6757988" y="1287115"/>
            <a:ext cx="268287" cy="527050"/>
          </a:xfrm>
          <a:custGeom>
            <a:avLst/>
            <a:gdLst>
              <a:gd name="T0" fmla="*/ 0 w 307"/>
              <a:gd name="T1" fmla="*/ 0 h 603"/>
              <a:gd name="T2" fmla="*/ 50403874 w 307"/>
              <a:gd name="T3" fmla="*/ 460666173 h 603"/>
              <a:gd name="T4" fmla="*/ 234455747 w 307"/>
              <a:gd name="T5" fmla="*/ 379686645 h 603"/>
              <a:gd name="T6" fmla="*/ 0 w 307"/>
              <a:gd name="T7" fmla="*/ 0 h 603"/>
              <a:gd name="T8" fmla="*/ 0 60000 65536"/>
              <a:gd name="T9" fmla="*/ 0 60000 65536"/>
              <a:gd name="T10" fmla="*/ 0 60000 65536"/>
              <a:gd name="T11" fmla="*/ 0 60000 65536"/>
              <a:gd name="T12" fmla="*/ 0 w 307"/>
              <a:gd name="T13" fmla="*/ 0 h 603"/>
              <a:gd name="T14" fmla="*/ 307 w 307"/>
              <a:gd name="T15" fmla="*/ 603 h 6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" h="603">
                <a:moveTo>
                  <a:pt x="0" y="0"/>
                </a:moveTo>
                <a:lnTo>
                  <a:pt x="66" y="603"/>
                </a:lnTo>
                <a:lnTo>
                  <a:pt x="307" y="4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B469D"/>
              </a:gs>
              <a:gs pos="100000">
                <a:srgbClr val="0E58C4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20" name="Freeform 39"/>
          <p:cNvSpPr>
            <a:spLocks/>
          </p:cNvSpPr>
          <p:nvPr/>
        </p:nvSpPr>
        <p:spPr bwMode="auto">
          <a:xfrm>
            <a:off x="6858000" y="1880840"/>
            <a:ext cx="642938" cy="792163"/>
          </a:xfrm>
          <a:custGeom>
            <a:avLst/>
            <a:gdLst>
              <a:gd name="T0" fmla="*/ 276254843 w 737"/>
              <a:gd name="T1" fmla="*/ 0 h 907"/>
              <a:gd name="T2" fmla="*/ 0 w 737"/>
              <a:gd name="T3" fmla="*/ 111370083 h 907"/>
              <a:gd name="T4" fmla="*/ 62404243 w 737"/>
              <a:gd name="T5" fmla="*/ 691865732 h 907"/>
              <a:gd name="T6" fmla="*/ 560880966 w 737"/>
              <a:gd name="T7" fmla="*/ 460734927 h 907"/>
              <a:gd name="T8" fmla="*/ 276254843 w 737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7"/>
              <a:gd name="T16" fmla="*/ 0 h 907"/>
              <a:gd name="T17" fmla="*/ 737 w 737"/>
              <a:gd name="T18" fmla="*/ 907 h 9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7" h="907">
                <a:moveTo>
                  <a:pt x="363" y="0"/>
                </a:moveTo>
                <a:lnTo>
                  <a:pt x="0" y="146"/>
                </a:lnTo>
                <a:lnTo>
                  <a:pt x="82" y="907"/>
                </a:lnTo>
                <a:lnTo>
                  <a:pt x="737" y="604"/>
                </a:lnTo>
                <a:lnTo>
                  <a:pt x="363" y="0"/>
                </a:lnTo>
                <a:close/>
              </a:path>
            </a:pathLst>
          </a:custGeom>
          <a:gradFill rotWithShape="1">
            <a:gsLst>
              <a:gs pos="0">
                <a:srgbClr val="0B469D"/>
              </a:gs>
              <a:gs pos="100000">
                <a:srgbClr val="0E58C4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21" name="Freeform 40"/>
          <p:cNvSpPr>
            <a:spLocks/>
          </p:cNvSpPr>
          <p:nvPr/>
        </p:nvSpPr>
        <p:spPr bwMode="auto">
          <a:xfrm>
            <a:off x="6483350" y="1287115"/>
            <a:ext cx="344488" cy="533400"/>
          </a:xfrm>
          <a:custGeom>
            <a:avLst/>
            <a:gdLst>
              <a:gd name="T0" fmla="*/ 247954613 w 395"/>
              <a:gd name="T1" fmla="*/ 0 h 610"/>
              <a:gd name="T2" fmla="*/ 0 w 395"/>
              <a:gd name="T3" fmla="*/ 405249338 h 610"/>
              <a:gd name="T4" fmla="*/ 300435398 w 395"/>
              <a:gd name="T5" fmla="*/ 466418951 h 610"/>
              <a:gd name="T6" fmla="*/ 247954613 w 395"/>
              <a:gd name="T7" fmla="*/ 0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395"/>
              <a:gd name="T13" fmla="*/ 0 h 610"/>
              <a:gd name="T14" fmla="*/ 395 w 395"/>
              <a:gd name="T15" fmla="*/ 610 h 6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" h="610">
                <a:moveTo>
                  <a:pt x="326" y="0"/>
                </a:moveTo>
                <a:lnTo>
                  <a:pt x="0" y="530"/>
                </a:lnTo>
                <a:lnTo>
                  <a:pt x="395" y="610"/>
                </a:lnTo>
                <a:lnTo>
                  <a:pt x="326" y="0"/>
                </a:lnTo>
                <a:close/>
              </a:path>
            </a:pathLst>
          </a:custGeom>
          <a:gradFill rotWithShape="1">
            <a:gsLst>
              <a:gs pos="0">
                <a:srgbClr val="0875F8"/>
              </a:gs>
              <a:gs pos="100000">
                <a:srgbClr val="0E58C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22" name="Freeform 41"/>
          <p:cNvSpPr>
            <a:spLocks/>
          </p:cNvSpPr>
          <p:nvPr/>
        </p:nvSpPr>
        <p:spPr bwMode="auto">
          <a:xfrm>
            <a:off x="6035675" y="1914178"/>
            <a:ext cx="901700" cy="760412"/>
          </a:xfrm>
          <a:custGeom>
            <a:avLst/>
            <a:gdLst>
              <a:gd name="T0" fmla="*/ 282681641 w 1033"/>
              <a:gd name="T1" fmla="*/ 0 h 870"/>
              <a:gd name="T2" fmla="*/ 0 w 1033"/>
              <a:gd name="T3" fmla="*/ 459128025 h 870"/>
              <a:gd name="T4" fmla="*/ 787088955 w 1033"/>
              <a:gd name="T5" fmla="*/ 664628057 h 870"/>
              <a:gd name="T6" fmla="*/ 723847749 w 1033"/>
              <a:gd name="T7" fmla="*/ 87089025 h 870"/>
              <a:gd name="T8" fmla="*/ 282681641 w 1033"/>
              <a:gd name="T9" fmla="*/ 0 h 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3"/>
              <a:gd name="T16" fmla="*/ 0 h 870"/>
              <a:gd name="T17" fmla="*/ 1033 w 1033"/>
              <a:gd name="T18" fmla="*/ 870 h 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3" h="870">
                <a:moveTo>
                  <a:pt x="371" y="0"/>
                </a:moveTo>
                <a:lnTo>
                  <a:pt x="0" y="601"/>
                </a:lnTo>
                <a:lnTo>
                  <a:pt x="1033" y="870"/>
                </a:lnTo>
                <a:lnTo>
                  <a:pt x="950" y="114"/>
                </a:lnTo>
                <a:lnTo>
                  <a:pt x="371" y="0"/>
                </a:lnTo>
                <a:close/>
              </a:path>
            </a:pathLst>
          </a:custGeom>
          <a:gradFill rotWithShape="1">
            <a:gsLst>
              <a:gs pos="0">
                <a:srgbClr val="0875F8"/>
              </a:gs>
              <a:gs pos="100000">
                <a:srgbClr val="0E58C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>
            <a:off x="5638800" y="2553940"/>
            <a:ext cx="1400175" cy="1031875"/>
          </a:xfrm>
          <a:custGeom>
            <a:avLst/>
            <a:gdLst>
              <a:gd name="T0" fmla="*/ 284581420 w 1603"/>
              <a:gd name="T1" fmla="*/ 0 h 1205"/>
              <a:gd name="T2" fmla="*/ 0 w 1603"/>
              <a:gd name="T3" fmla="*/ 446578373 h 1205"/>
              <a:gd name="T4" fmla="*/ 1223013120 w 1603"/>
              <a:gd name="T5" fmla="*/ 883623249 h 1205"/>
              <a:gd name="T6" fmla="*/ 1151295859 w 1603"/>
              <a:gd name="T7" fmla="*/ 236855132 h 1205"/>
              <a:gd name="T8" fmla="*/ 284581420 w 1603"/>
              <a:gd name="T9" fmla="*/ 0 h 1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3"/>
              <a:gd name="T16" fmla="*/ 0 h 1205"/>
              <a:gd name="T17" fmla="*/ 1603 w 1603"/>
              <a:gd name="T18" fmla="*/ 1205 h 1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3" h="1205">
                <a:moveTo>
                  <a:pt x="373" y="0"/>
                </a:moveTo>
                <a:lnTo>
                  <a:pt x="0" y="609"/>
                </a:lnTo>
                <a:lnTo>
                  <a:pt x="1603" y="1205"/>
                </a:lnTo>
                <a:lnTo>
                  <a:pt x="1509" y="323"/>
                </a:lnTo>
                <a:lnTo>
                  <a:pt x="373" y="0"/>
                </a:lnTo>
                <a:close/>
              </a:path>
            </a:pathLst>
          </a:custGeom>
          <a:gradFill rotWithShape="1">
            <a:gsLst>
              <a:gs pos="0">
                <a:srgbClr val="0875F8"/>
              </a:gs>
              <a:gs pos="100000">
                <a:srgbClr val="0E58C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5237163" y="3228628"/>
            <a:ext cx="1947862" cy="1385887"/>
          </a:xfrm>
          <a:custGeom>
            <a:avLst/>
            <a:gdLst>
              <a:gd name="T0" fmla="*/ 286876399 w 2230"/>
              <a:gd name="T1" fmla="*/ 0 h 1620"/>
              <a:gd name="T2" fmla="*/ 0 w 2230"/>
              <a:gd name="T3" fmla="*/ 453019085 h 1620"/>
              <a:gd name="T4" fmla="*/ 1701419897 w 2230"/>
              <a:gd name="T5" fmla="*/ 1185606652 h 1620"/>
              <a:gd name="T6" fmla="*/ 1620545191 w 2230"/>
              <a:gd name="T7" fmla="*/ 464728119 h 1620"/>
              <a:gd name="T8" fmla="*/ 286876399 w 2230"/>
              <a:gd name="T9" fmla="*/ 0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0"/>
              <a:gd name="T16" fmla="*/ 0 h 1620"/>
              <a:gd name="T17" fmla="*/ 2230 w 2230"/>
              <a:gd name="T18" fmla="*/ 1620 h 1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0" h="1620">
                <a:moveTo>
                  <a:pt x="376" y="0"/>
                </a:moveTo>
                <a:lnTo>
                  <a:pt x="0" y="619"/>
                </a:lnTo>
                <a:lnTo>
                  <a:pt x="2230" y="1620"/>
                </a:lnTo>
                <a:lnTo>
                  <a:pt x="2124" y="635"/>
                </a:lnTo>
                <a:lnTo>
                  <a:pt x="37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5" name="Line 46"/>
          <p:cNvSpPr>
            <a:spLocks noChangeShapeType="1"/>
          </p:cNvSpPr>
          <p:nvPr/>
        </p:nvSpPr>
        <p:spPr bwMode="auto">
          <a:xfrm flipH="1">
            <a:off x="468313" y="2123728"/>
            <a:ext cx="5400675" cy="6350"/>
          </a:xfrm>
          <a:prstGeom prst="line">
            <a:avLst/>
          </a:prstGeom>
          <a:noFill/>
          <a:ln w="12700">
            <a:solidFill>
              <a:srgbClr val="0875F8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26" name="Line 51"/>
          <p:cNvSpPr>
            <a:spLocks noChangeShapeType="1"/>
          </p:cNvSpPr>
          <p:nvPr/>
        </p:nvSpPr>
        <p:spPr bwMode="auto">
          <a:xfrm flipH="1">
            <a:off x="468313" y="3793604"/>
            <a:ext cx="4608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432697" y="3284984"/>
            <a:ext cx="2339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latin typeface="华文中宋" pitchFamily="2" charset="-122"/>
                <a:ea typeface="华文中宋" pitchFamily="2" charset="-122"/>
              </a:rPr>
              <a:t>课程体系重构</a:t>
            </a: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435599" y="1628800"/>
            <a:ext cx="341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培养模式和培养方案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435599" y="2222153"/>
            <a:ext cx="5433389" cy="769441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宋体"/>
                <a:ea typeface="宋体"/>
              </a:rPr>
              <a:t>●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培养模式、方案改革不到位，仍沿用“老本子”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lvl="0">
              <a:spcBef>
                <a:spcPct val="20000"/>
              </a:spcBef>
              <a:buClr>
                <a:srgbClr val="E1B40C"/>
              </a:buClr>
              <a:defRPr/>
            </a:pPr>
            <a:r>
              <a:rPr lang="zh-CN" altLang="en-US" sz="1200" b="1" kern="0" dirty="0">
                <a:solidFill>
                  <a:srgbClr val="3399FF"/>
                </a:solidFill>
                <a:latin typeface="宋体"/>
              </a:rPr>
              <a:t>●</a:t>
            </a:r>
            <a:r>
              <a:rPr lang="zh-CN" altLang="en-US" sz="2000" b="1" kern="0" dirty="0" smtClean="0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严重滞后于产业人才需求和学生成长需要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394965" y="3871391"/>
            <a:ext cx="4537075" cy="187743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1B40C"/>
              </a:buClr>
              <a:defRPr/>
            </a:pPr>
            <a:r>
              <a:rPr lang="zh-CN" altLang="en-US" sz="1200" b="1" kern="0" dirty="0">
                <a:latin typeface="宋体"/>
              </a:rPr>
              <a:t>●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二级单位主动性与创造性不强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lvl="0">
              <a:spcBef>
                <a:spcPct val="20000"/>
              </a:spcBef>
              <a:buClr>
                <a:srgbClr val="E1B40C"/>
              </a:buClr>
              <a:defRPr/>
            </a:pPr>
            <a:r>
              <a:rPr lang="zh-CN" altLang="en-US" sz="1200" b="1" kern="0" dirty="0">
                <a:latin typeface="宋体"/>
              </a:rPr>
              <a:t>●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课程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设置与培养目标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矛盾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>
              <a:spcBef>
                <a:spcPct val="20000"/>
              </a:spcBef>
              <a:buClr>
                <a:srgbClr val="E1B40C"/>
              </a:buClr>
              <a:defRPr/>
            </a:pPr>
            <a:r>
              <a:rPr lang="zh-CN" altLang="en-US" sz="1200" b="1" kern="0" dirty="0">
                <a:latin typeface="宋体"/>
              </a:rPr>
              <a:t>●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课程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目标与社会需求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脱节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>
              <a:spcBef>
                <a:spcPct val="20000"/>
              </a:spcBef>
              <a:buClr>
                <a:srgbClr val="E1B40C"/>
              </a:buClr>
              <a:defRPr/>
            </a:pPr>
            <a:r>
              <a:rPr lang="zh-CN" altLang="en-US" sz="1200" b="1" kern="0" dirty="0">
                <a:latin typeface="宋体"/>
              </a:rPr>
              <a:t>●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部分一线教师不适应应用型教学要求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lvl="0">
              <a:spcBef>
                <a:spcPct val="20000"/>
              </a:spcBef>
              <a:buClr>
                <a:srgbClr val="E1B40C"/>
              </a:buClr>
              <a:defRPr/>
            </a:pPr>
            <a:r>
              <a:rPr lang="zh-CN" altLang="en-US" sz="1200" b="1" kern="0" dirty="0">
                <a:latin typeface="宋体"/>
              </a:rPr>
              <a:t>●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部分一线教师持改革排斥心态</a:t>
            </a:r>
            <a:endParaRPr kumimoji="0" lang="zh-CN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79512" y="231696"/>
            <a:ext cx="5904656" cy="965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高校供给与产业需求不    </a:t>
            </a: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    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够契合</a:t>
            </a: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2" name="流程图: 联系 31"/>
          <p:cNvSpPr/>
          <p:nvPr/>
        </p:nvSpPr>
        <p:spPr>
          <a:xfrm>
            <a:off x="367994" y="3149608"/>
            <a:ext cx="1257264" cy="1187416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流程图: 联系 32"/>
          <p:cNvSpPr/>
          <p:nvPr/>
        </p:nvSpPr>
        <p:spPr>
          <a:xfrm>
            <a:off x="4729014" y="3149608"/>
            <a:ext cx="1257264" cy="1187416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12775" y="3359150"/>
            <a:ext cx="962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本科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专业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4588" y="3359150"/>
            <a:ext cx="962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人才培养</a:t>
            </a:r>
          </a:p>
        </p:txBody>
      </p:sp>
      <p:grpSp>
        <p:nvGrpSpPr>
          <p:cNvPr id="36" name="Group 6"/>
          <p:cNvGrpSpPr>
            <a:grpSpLocks noChangeAspect="1"/>
          </p:cNvGrpSpPr>
          <p:nvPr/>
        </p:nvGrpSpPr>
        <p:grpSpPr>
          <a:xfrm>
            <a:off x="263697" y="4686264"/>
            <a:ext cx="1484126" cy="82234"/>
            <a:chOff x="821415" y="5132620"/>
            <a:chExt cx="3298056" cy="182741"/>
          </a:xfrm>
          <a:solidFill>
            <a:schemeClr val="accent6">
              <a:lumMod val="75000"/>
            </a:schemeClr>
          </a:solidFill>
        </p:grpSpPr>
        <p:cxnSp>
          <p:nvCxnSpPr>
            <p:cNvPr id="37" name="Straight Connector 7"/>
            <p:cNvCxnSpPr/>
            <p:nvPr/>
          </p:nvCxnSpPr>
          <p:spPr>
            <a:xfrm>
              <a:off x="821415" y="5132620"/>
              <a:ext cx="1080000" cy="0"/>
            </a:xfrm>
            <a:prstGeom prst="line">
              <a:avLst/>
            </a:prstGeom>
            <a:grp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8"/>
            <p:cNvCxnSpPr/>
            <p:nvPr/>
          </p:nvCxnSpPr>
          <p:spPr>
            <a:xfrm>
              <a:off x="3039471" y="5132620"/>
              <a:ext cx="1080000" cy="0"/>
            </a:xfrm>
            <a:prstGeom prst="line">
              <a:avLst/>
            </a:prstGeom>
            <a:grp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9"/>
            <p:cNvGrpSpPr/>
            <p:nvPr/>
          </p:nvGrpSpPr>
          <p:grpSpPr>
            <a:xfrm>
              <a:off x="1930443" y="5132620"/>
              <a:ext cx="1080000" cy="182741"/>
              <a:chOff x="1930443" y="5132620"/>
              <a:chExt cx="1080000" cy="182741"/>
            </a:xfrm>
            <a:grpFill/>
          </p:grpSpPr>
          <p:cxnSp>
            <p:nvCxnSpPr>
              <p:cNvPr id="40" name="Straight Connector 10"/>
              <p:cNvCxnSpPr/>
              <p:nvPr/>
            </p:nvCxnSpPr>
            <p:spPr>
              <a:xfrm>
                <a:off x="1930443" y="5132620"/>
                <a:ext cx="1080000" cy="0"/>
              </a:xfrm>
              <a:prstGeom prst="line">
                <a:avLst/>
              </a:prstGeom>
              <a:grp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lowchart: Merge 11"/>
              <p:cNvSpPr/>
              <p:nvPr/>
            </p:nvSpPr>
            <p:spPr>
              <a:xfrm>
                <a:off x="2368840" y="5206293"/>
                <a:ext cx="203205" cy="109068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00"/>
              </a:p>
            </p:txBody>
          </p:sp>
        </p:grpSp>
      </p:grp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241300" y="4746625"/>
            <a:ext cx="1506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缺乏优势明</a:t>
            </a:r>
            <a:endParaRPr lang="en-US" altLang="zh-CN" sz="20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显的佼佼者</a:t>
            </a:r>
          </a:p>
        </p:txBody>
      </p:sp>
      <p:grpSp>
        <p:nvGrpSpPr>
          <p:cNvPr id="43" name="Group 6"/>
          <p:cNvGrpSpPr>
            <a:grpSpLocks noChangeAspect="1"/>
          </p:cNvGrpSpPr>
          <p:nvPr/>
        </p:nvGrpSpPr>
        <p:grpSpPr>
          <a:xfrm>
            <a:off x="4624530" y="4686264"/>
            <a:ext cx="1484126" cy="82234"/>
            <a:chOff x="821415" y="5132620"/>
            <a:chExt cx="3298056" cy="182741"/>
          </a:xfrm>
          <a:solidFill>
            <a:schemeClr val="accent5">
              <a:lumMod val="75000"/>
            </a:schemeClr>
          </a:solidFill>
        </p:grpSpPr>
        <p:cxnSp>
          <p:nvCxnSpPr>
            <p:cNvPr id="44" name="Straight Connector 7"/>
            <p:cNvCxnSpPr/>
            <p:nvPr/>
          </p:nvCxnSpPr>
          <p:spPr>
            <a:xfrm>
              <a:off x="821415" y="5132620"/>
              <a:ext cx="1080000" cy="0"/>
            </a:xfrm>
            <a:prstGeom prst="line">
              <a:avLst/>
            </a:prstGeom>
            <a:grp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8"/>
            <p:cNvCxnSpPr/>
            <p:nvPr/>
          </p:nvCxnSpPr>
          <p:spPr>
            <a:xfrm>
              <a:off x="3039471" y="5132620"/>
              <a:ext cx="1080000" cy="0"/>
            </a:xfrm>
            <a:prstGeom prst="line">
              <a:avLst/>
            </a:prstGeom>
            <a:grp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9"/>
            <p:cNvGrpSpPr/>
            <p:nvPr/>
          </p:nvGrpSpPr>
          <p:grpSpPr>
            <a:xfrm>
              <a:off x="1930443" y="5132620"/>
              <a:ext cx="1080000" cy="182741"/>
              <a:chOff x="1930443" y="5132620"/>
              <a:chExt cx="1080000" cy="182741"/>
            </a:xfrm>
            <a:grpFill/>
          </p:grpSpPr>
          <p:cxnSp>
            <p:nvCxnSpPr>
              <p:cNvPr id="47" name="Straight Connector 10"/>
              <p:cNvCxnSpPr/>
              <p:nvPr/>
            </p:nvCxnSpPr>
            <p:spPr>
              <a:xfrm>
                <a:off x="1930443" y="5132620"/>
                <a:ext cx="1080000" cy="0"/>
              </a:xfrm>
              <a:prstGeom prst="line">
                <a:avLst/>
              </a:prstGeom>
              <a:grpFill/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lowchart: Merge 11"/>
              <p:cNvSpPr/>
              <p:nvPr/>
            </p:nvSpPr>
            <p:spPr>
              <a:xfrm>
                <a:off x="2368840" y="5206293"/>
                <a:ext cx="203205" cy="109068"/>
              </a:xfrm>
              <a:prstGeom prst="flowChartMerg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2100"/>
              </a:p>
            </p:txBody>
          </p:sp>
        </p:grpSp>
      </p:grpSp>
      <p:sp>
        <p:nvSpPr>
          <p:cNvPr id="49" name="TextBox 38"/>
          <p:cNvSpPr txBox="1">
            <a:spLocks noChangeArrowheads="1"/>
          </p:cNvSpPr>
          <p:nvPr/>
        </p:nvSpPr>
        <p:spPr bwMode="auto">
          <a:xfrm>
            <a:off x="4641850" y="4746625"/>
            <a:ext cx="153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人才培养大面积趋同</a:t>
            </a: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1809750" y="3079750"/>
            <a:ext cx="23431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全省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38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所本科高校中，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25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个专业共布点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511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个，分别占总数的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8.36%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35.58%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zh-CN" altLang="en-US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重复布点达到平均</a:t>
            </a:r>
            <a:r>
              <a:rPr lang="en-US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en-US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所高校</a:t>
            </a:r>
          </a:p>
        </p:txBody>
      </p:sp>
      <p:cxnSp>
        <p:nvCxnSpPr>
          <p:cNvPr id="51" name="直接连接符 8"/>
          <p:cNvCxnSpPr/>
          <p:nvPr/>
        </p:nvCxnSpPr>
        <p:spPr>
          <a:xfrm>
            <a:off x="1919288" y="3568700"/>
            <a:ext cx="22034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919288" y="4022725"/>
            <a:ext cx="22034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919288" y="4476750"/>
            <a:ext cx="22034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919288" y="4930775"/>
            <a:ext cx="22034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919288" y="5384800"/>
            <a:ext cx="22034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887538" y="5873750"/>
            <a:ext cx="22034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6318250" y="3079750"/>
            <a:ext cx="25987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全省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49.2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万本科生中，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个专业共有在校生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13.4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万人，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占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27.2%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；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全省</a:t>
            </a:r>
            <a:r>
              <a:rPr lang="en-US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40%</a:t>
            </a:r>
            <a:r>
              <a:rPr lang="zh-CN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本科生（</a:t>
            </a:r>
            <a:r>
              <a:rPr lang="en-US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多万人）学习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财会金融、语言类、计算机类、建筑类</a:t>
            </a:r>
            <a:r>
              <a:rPr lang="en-US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类</a:t>
            </a:r>
            <a:r>
              <a:rPr lang="zh-CN" altLang="en-US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相近</a:t>
            </a:r>
            <a:r>
              <a:rPr lang="zh-CN" altLang="zh-CN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，“偏科”严重</a:t>
            </a:r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388100" y="3568700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388100" y="3957638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6388100" y="4346575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388100" y="4735513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388100" y="5126038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388100" y="5514975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388100" y="5903913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388100" y="6292850"/>
            <a:ext cx="252888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圆角矩形 66"/>
          <p:cNvSpPr/>
          <p:nvPr/>
        </p:nvSpPr>
        <p:spPr>
          <a:xfrm>
            <a:off x="800100" y="1340768"/>
            <a:ext cx="7394575" cy="1212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TextBox 19"/>
          <p:cNvSpPr txBox="1">
            <a:spLocks noChangeArrowheads="1"/>
          </p:cNvSpPr>
          <p:nvPr/>
        </p:nvSpPr>
        <p:spPr bwMode="auto">
          <a:xfrm>
            <a:off x="814388" y="1340768"/>
            <a:ext cx="7380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“量”上基本达到饱和，但“虚胖”明显，高校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的供给服务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与社会需求契合度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不高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对产业转型升级贡献度不大，</a:t>
            </a:r>
            <a:r>
              <a:rPr lang="zh-CN" altLang="en-US" sz="20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结构性供大于求（过剩）与结构性供不应求（短缺）并存</a:t>
            </a:r>
            <a:endParaRPr lang="zh-CN" altLang="en-US" sz="20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流程图: 可选过程 8"/>
          <p:cNvSpPr/>
          <p:nvPr/>
        </p:nvSpPr>
        <p:spPr>
          <a:xfrm>
            <a:off x="64135" y="350044"/>
            <a:ext cx="7244080" cy="630684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新建本科高校的内涵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1124744"/>
            <a:ext cx="76789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在新建本科院校的转型过程中，是否需要内涵式发展？如何促进其内涵式发展？这是摆在高校管理者面前的重要问题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。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  <a:p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在规模扩张达到一定程度之后，高校发展必须发生转变。所以，从外延发展转向内涵发展是一种必然的选择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。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  <a:p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内涵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发展既是国家政策的要求，又是社会公众的关切，也是高校自身发展阶段的必然选择。</a:t>
            </a:r>
          </a:p>
        </p:txBody>
      </p:sp>
    </p:spTree>
    <p:extLst>
      <p:ext uri="{BB962C8B-B14F-4D97-AF65-F5344CB8AC3E}">
        <p14:creationId xmlns:p14="http://schemas.microsoft.com/office/powerpoint/2010/main" val="10751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流程图: 可选过程 8"/>
          <p:cNvSpPr/>
          <p:nvPr/>
        </p:nvSpPr>
        <p:spPr>
          <a:xfrm>
            <a:off x="64135" y="350044"/>
            <a:ext cx="7244080" cy="630684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新建本科高校的内涵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1124744"/>
            <a:ext cx="76789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高校内涵发展是指</a:t>
            </a:r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高校功能活动及其结果品位的提升及相关要素品质的改善和优化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。</a:t>
            </a:r>
            <a:endParaRPr lang="en-US" altLang="zh-CN" sz="32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200" b="1" dirty="0" smtClean="0">
                <a:latin typeface="华文中宋" pitchFamily="2" charset="-122"/>
                <a:ea typeface="华文中宋" pitchFamily="2" charset="-122"/>
              </a:rPr>
              <a:t>内涵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发展的核心要素是</a:t>
            </a:r>
            <a:r>
              <a:rPr lang="zh-CN" altLang="en-US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人才培养、科学研究、平台基地、师资队伍、国际合作、社会服务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，内涵发展的载体就是学科</a:t>
            </a:r>
            <a:r>
              <a:rPr lang="zh-CN" altLang="en-US" sz="3200" b="1" dirty="0" smtClean="0">
                <a:latin typeface="华文中宋" pitchFamily="2" charset="-122"/>
                <a:ea typeface="华文中宋" pitchFamily="2" charset="-122"/>
              </a:rPr>
              <a:t>建设。</a:t>
            </a:r>
            <a:endParaRPr lang="en-US" altLang="zh-CN" sz="3200" b="1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200" b="1" dirty="0" smtClean="0">
                <a:latin typeface="华文中宋" pitchFamily="2" charset="-122"/>
                <a:ea typeface="华文中宋" pitchFamily="2" charset="-122"/>
              </a:rPr>
              <a:t>高校的办学水平具体来讲就是学科水平。</a:t>
            </a:r>
            <a:endParaRPr lang="en-US" altLang="zh-CN" sz="3200" b="1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200" b="1" dirty="0" smtClean="0">
                <a:latin typeface="华文中宋" pitchFamily="2" charset="-122"/>
                <a:ea typeface="华文中宋" pitchFamily="2" charset="-122"/>
              </a:rPr>
              <a:t>专业建设                学科建设</a:t>
            </a:r>
            <a:endParaRPr lang="zh-CN" altLang="en-US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70672" y="5536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椭圆 14"/>
          <p:cNvSpPr/>
          <p:nvPr/>
        </p:nvSpPr>
        <p:spPr>
          <a:xfrm>
            <a:off x="2643188" y="3143250"/>
            <a:ext cx="3929062" cy="235743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 bwMode="auto">
          <a:xfrm>
            <a:off x="571500" y="765175"/>
            <a:ext cx="6500813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b="1" smtClean="0">
                <a:latin typeface="华文新魏" pitchFamily="2" charset="-122"/>
                <a:ea typeface="华文新魏" pitchFamily="2" charset="-122"/>
              </a:rPr>
              <a:t>学科建设是高校发展永恒的主题</a:t>
            </a:r>
          </a:p>
        </p:txBody>
      </p:sp>
      <p:sp>
        <p:nvSpPr>
          <p:cNvPr id="17" name="矩形 16"/>
          <p:cNvSpPr/>
          <p:nvPr/>
        </p:nvSpPr>
        <p:spPr>
          <a:xfrm>
            <a:off x="2928938" y="4643438"/>
            <a:ext cx="3429000" cy="714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丁字箭头 17"/>
          <p:cNvSpPr/>
          <p:nvPr/>
        </p:nvSpPr>
        <p:spPr>
          <a:xfrm>
            <a:off x="4071938" y="3714750"/>
            <a:ext cx="1071562" cy="714375"/>
          </a:xfrm>
          <a:prstGeom prst="leftRigh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内容占位符 2"/>
          <p:cNvSpPr>
            <a:spLocks noGrp="1"/>
          </p:cNvSpPr>
          <p:nvPr>
            <p:ph idx="1"/>
          </p:nvPr>
        </p:nvSpPr>
        <p:spPr bwMode="auto">
          <a:xfrm>
            <a:off x="428625" y="1803400"/>
            <a:ext cx="8464550" cy="392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zh-CN" altLang="en-US" sz="1800" b="1" smtClean="0">
                <a:latin typeface="华文仿宋" pitchFamily="2" charset="-122"/>
                <a:ea typeface="华文仿宋" pitchFamily="2" charset="-122"/>
              </a:rPr>
              <a:t>高校功能职能任务</a:t>
            </a:r>
            <a:r>
              <a:rPr lang="en-US" altLang="zh-CN" sz="1800" b="1" smtClean="0">
                <a:latin typeface="华文仿宋" pitchFamily="2" charset="-122"/>
                <a:ea typeface="华文仿宋" pitchFamily="2" charset="-122"/>
              </a:rPr>
              <a:t>----</a:t>
            </a:r>
            <a:r>
              <a:rPr lang="zh-CN" altLang="en-US" sz="1800" b="1" smtClean="0">
                <a:latin typeface="华文仿宋" pitchFamily="2" charset="-122"/>
                <a:ea typeface="华文仿宋" pitchFamily="2" charset="-122"/>
              </a:rPr>
              <a:t>人才培养、科学研究、社会服务、文化传承</a:t>
            </a:r>
            <a:endParaRPr lang="en-US" altLang="zh-CN" sz="1800" b="1" smtClean="0">
              <a:latin typeface="华文仿宋" pitchFamily="2" charset="-122"/>
              <a:ea typeface="华文仿宋" pitchFamily="2" charset="-122"/>
            </a:endParaRPr>
          </a:p>
          <a:p>
            <a:pPr>
              <a:buFont typeface="Arial" pitchFamily="34" charset="0"/>
              <a:buNone/>
            </a:pPr>
            <a:endParaRPr lang="en-US" altLang="zh-CN" sz="1800" b="1" smtClean="0">
              <a:latin typeface="华文仿宋" pitchFamily="2" charset="-122"/>
              <a:ea typeface="华文仿宋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1800" b="1" smtClean="0">
                <a:latin typeface="华文仿宋" pitchFamily="2" charset="-122"/>
                <a:ea typeface="华文仿宋" pitchFamily="2" charset="-122"/>
              </a:rPr>
              <a:t>四大要素有机结合</a:t>
            </a:r>
            <a:r>
              <a:rPr lang="en-US" altLang="en-US" sz="1800" b="1" smtClean="0">
                <a:latin typeface="华文仿宋" pitchFamily="2" charset="-122"/>
                <a:ea typeface="华文仿宋" pitchFamily="2" charset="-122"/>
              </a:rPr>
              <a:t>----</a:t>
            </a:r>
            <a:r>
              <a:rPr lang="zh-CN" altLang="en-US" sz="1800" b="1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学科队伍</a:t>
            </a:r>
            <a:r>
              <a:rPr lang="zh-CN" altLang="en-US" sz="1800" b="1" smtClean="0">
                <a:latin typeface="华文仿宋" pitchFamily="2" charset="-122"/>
                <a:ea typeface="华文仿宋" pitchFamily="2" charset="-122"/>
              </a:rPr>
              <a:t>依托</a:t>
            </a:r>
            <a:r>
              <a:rPr lang="zh-CN" altLang="en-US" sz="1800" b="1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平台基地</a:t>
            </a:r>
            <a:r>
              <a:rPr lang="zh-CN" altLang="en-US" sz="1800" b="1" smtClean="0">
                <a:latin typeface="华文仿宋" pitchFamily="2" charset="-122"/>
                <a:ea typeface="华文仿宋" pitchFamily="2" charset="-122"/>
              </a:rPr>
              <a:t>开展</a:t>
            </a:r>
            <a:r>
              <a:rPr lang="zh-CN" altLang="en-US" sz="1800" b="1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科学研究</a:t>
            </a:r>
            <a:r>
              <a:rPr lang="zh-CN" altLang="en-US" sz="1800" b="1" smtClean="0">
                <a:latin typeface="华文仿宋" pitchFamily="2" charset="-122"/>
                <a:ea typeface="华文仿宋" pitchFamily="2" charset="-122"/>
              </a:rPr>
              <a:t>培养拔尖 创新</a:t>
            </a:r>
            <a:r>
              <a:rPr lang="zh-CN" altLang="en-US" sz="1800" b="1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人才</a:t>
            </a:r>
            <a:endParaRPr lang="en-US" altLang="zh-CN" sz="1800" b="1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buFont typeface="Arial" pitchFamily="34" charset="0"/>
              <a:buNone/>
            </a:pPr>
            <a:endParaRPr lang="en-US" altLang="zh-CN" sz="2400" b="1" smtClean="0">
              <a:latin typeface="华文仿宋" pitchFamily="2" charset="-122"/>
              <a:ea typeface="华文仿宋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en-US" altLang="zh-CN" sz="2000" b="1" smtClean="0">
                <a:latin typeface="华文仿宋" pitchFamily="2" charset="-122"/>
                <a:ea typeface="华文仿宋" pitchFamily="2" charset="-122"/>
              </a:rPr>
              <a:t>                                                        </a:t>
            </a:r>
            <a:r>
              <a:rPr lang="zh-CN" altLang="en-US" sz="2000" b="1" smtClean="0">
                <a:latin typeface="华文仿宋" pitchFamily="2" charset="-122"/>
                <a:ea typeface="华文仿宋" pitchFamily="2" charset="-122"/>
              </a:rPr>
              <a:t>人才培养</a:t>
            </a:r>
          </a:p>
          <a:p>
            <a:pPr>
              <a:buFont typeface="Arial" pitchFamily="34" charset="0"/>
              <a:buNone/>
            </a:pPr>
            <a:r>
              <a:rPr lang="en-US" altLang="zh-CN" sz="2000" b="1" smtClean="0">
                <a:latin typeface="华文仿宋" pitchFamily="2" charset="-122"/>
                <a:ea typeface="华文仿宋" pitchFamily="2" charset="-122"/>
              </a:rPr>
              <a:t>      </a:t>
            </a:r>
          </a:p>
          <a:p>
            <a:pPr algn="ctr">
              <a:buFont typeface="Arial" pitchFamily="34" charset="0"/>
              <a:buNone/>
            </a:pPr>
            <a:r>
              <a:rPr lang="zh-CN" altLang="en-US" sz="2000" b="1" smtClean="0">
                <a:latin typeface="华文仿宋" pitchFamily="2" charset="-122"/>
                <a:ea typeface="华文仿宋" pitchFamily="2" charset="-122"/>
              </a:rPr>
              <a:t>学科队伍                       平台基地</a:t>
            </a:r>
            <a:endParaRPr lang="en-US" altLang="zh-CN" sz="2000" b="1" smtClean="0">
              <a:latin typeface="华文仿宋" pitchFamily="2" charset="-122"/>
              <a:ea typeface="华文仿宋" pitchFamily="2" charset="-122"/>
            </a:endParaRPr>
          </a:p>
          <a:p>
            <a:pPr algn="ctr">
              <a:buFont typeface="Arial" pitchFamily="34" charset="0"/>
              <a:buNone/>
            </a:pPr>
            <a:endParaRPr lang="en-US" altLang="zh-CN" sz="2000" b="1" smtClean="0">
              <a:latin typeface="华文仿宋" pitchFamily="2" charset="-122"/>
              <a:ea typeface="华文仿宋" pitchFamily="2" charset="-122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2000" b="1" smtClean="0">
                <a:latin typeface="华文仿宋" pitchFamily="2" charset="-122"/>
                <a:ea typeface="华文仿宋" pitchFamily="2" charset="-122"/>
              </a:rPr>
              <a:t> 科学研究</a:t>
            </a:r>
            <a:endParaRPr lang="en-US" altLang="zh-CN" sz="2000" b="1" smtClean="0">
              <a:latin typeface="华文仿宋" pitchFamily="2" charset="-122"/>
              <a:ea typeface="华文仿宋" pitchFamily="2" charset="-122"/>
            </a:endParaRPr>
          </a:p>
          <a:p>
            <a:pPr>
              <a:buFont typeface="Arial" pitchFamily="34" charset="0"/>
              <a:buNone/>
            </a:pPr>
            <a:endParaRPr lang="zh-CN" altLang="en-US" sz="2400" b="1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07504" y="620688"/>
            <a:ext cx="8820472" cy="208823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办学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以教师为本，核心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----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集聚人才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学科团队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----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结构合理，导师队伍、师资队伍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学科带头人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----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大师、领袖，自主培养与引进人才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学科带头人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+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学科团队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----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长江学者</a:t>
            </a:r>
            <a:r>
              <a:rPr lang="en-US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+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创新团队、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973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首席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+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团队、百人</a:t>
            </a:r>
            <a:r>
              <a:rPr lang="en-US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+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科学家小组、杰青</a:t>
            </a:r>
            <a:r>
              <a:rPr lang="en-US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+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创新群体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（教授、副教授、学术头衔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----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院士、千人、万人、长江、杰青、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科技部创新</a:t>
            </a:r>
            <a:r>
              <a:rPr lang="zh-CN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领军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人才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、杰青、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优青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r>
              <a:rPr lang="zh-CN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百千万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人才、教</a:t>
            </a:r>
            <a:r>
              <a:rPr lang="zh-CN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育部新世纪优秀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人才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r>
              <a:rPr lang="zh-CN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教育部创新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团队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、≦</a:t>
            </a:r>
            <a:r>
              <a:rPr lang="en-US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45</a:t>
            </a:r>
            <a:r>
              <a:rPr lang="zh-CN" altLang="en-US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岁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教师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%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等等）                                                                             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 bwMode="auto">
          <a:xfrm>
            <a:off x="34974" y="44624"/>
            <a:ext cx="554513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、学科队伍是核心</a:t>
            </a:r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0" y="2780928"/>
            <a:ext cx="4500563" cy="5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、科研是学科的载体</a:t>
            </a:r>
            <a:endParaRPr lang="zh-CN" altLang="en-US" sz="2400" b="1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0" y="3286547"/>
            <a:ext cx="9144000" cy="7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科研是学科实力水平的窗口，可持续产生创新成果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----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高水平论文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+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大奖</a:t>
            </a:r>
            <a:endParaRPr lang="en-US" altLang="zh-CN" sz="1400" b="1" dirty="0" smtClean="0">
              <a:latin typeface="华文仿宋" pitchFamily="2" charset="-122"/>
              <a:ea typeface="华文仿宋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解决实际问题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----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中南大学苏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27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、浙江理工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GORETEX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、东华东风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31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、浙江师大非洲研究，成果、专利、品种，</a:t>
            </a:r>
            <a:endParaRPr lang="en-US" altLang="zh-CN" sz="1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-36512" y="4149080"/>
            <a:ext cx="57694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、平台条件</a:t>
            </a:r>
            <a:r>
              <a:rPr lang="en-US" altLang="zh-CN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----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学科基本和保障</a:t>
            </a: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0" y="4812630"/>
            <a:ext cx="9144000" cy="1136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楷体" pitchFamily="2" charset="-122"/>
                <a:ea typeface="华文楷体" pitchFamily="2" charset="-122"/>
              </a:rPr>
              <a:t>科研平台：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稳定</a:t>
            </a:r>
            <a:r>
              <a:rPr lang="zh-CN" altLang="en-US" sz="1400" b="1" dirty="0" smtClean="0">
                <a:latin typeface="华文楷体" pitchFamily="2" charset="-122"/>
                <a:ea typeface="华文楷体" pitchFamily="2" charset="-122"/>
              </a:rPr>
              <a:t>科研支持</a:t>
            </a:r>
            <a:r>
              <a:rPr lang="en-US" altLang="zh-CN" sz="1400" b="1" dirty="0" smtClean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竞争性</a:t>
            </a:r>
            <a:r>
              <a:rPr lang="zh-CN" altLang="en-US" sz="1400" b="1" dirty="0" smtClean="0">
                <a:latin typeface="华文楷体" pitchFamily="2" charset="-122"/>
                <a:ea typeface="华文楷体" pitchFamily="2" charset="-122"/>
              </a:rPr>
              <a:t>科研项目，统筹、使用、效率</a:t>
            </a:r>
            <a:r>
              <a:rPr lang="en-US" altLang="zh-CN" sz="1400" b="1" dirty="0" smtClean="0">
                <a:latin typeface="华文楷体" pitchFamily="2" charset="-122"/>
                <a:ea typeface="华文楷体" pitchFamily="2" charset="-122"/>
              </a:rPr>
              <a:t>----</a:t>
            </a:r>
            <a:r>
              <a:rPr lang="zh-CN" altLang="en-US" sz="1400" b="1" dirty="0" smtClean="0">
                <a:latin typeface="华文楷体" pitchFamily="2" charset="-122"/>
                <a:ea typeface="华文楷体" pitchFamily="2" charset="-122"/>
              </a:rPr>
              <a:t>人才、成果</a:t>
            </a:r>
            <a:endParaRPr lang="en-US" altLang="zh-CN" sz="1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Arial" pitchFamily="34" charset="0"/>
              <a:buNone/>
              <a:defRPr/>
            </a:pP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国家重点实验室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、省部级重点实验室、国家工程技术研究中心、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国家地方联合工程实验室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（研究中心）省部级工程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技术研究中心、协同创新中心等等</a:t>
            </a:r>
            <a:r>
              <a:rPr lang="zh-CN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zh-CN" sz="1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zh-CN" sz="16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31913" y="981075"/>
          <a:ext cx="7200900" cy="5256211"/>
        </p:xfrm>
        <a:graphic>
          <a:graphicData uri="http://schemas.openxmlformats.org/drawingml/2006/table">
            <a:tbl>
              <a:tblPr/>
              <a:tblGrid>
                <a:gridCol w="665987"/>
                <a:gridCol w="4654358"/>
                <a:gridCol w="1880555"/>
              </a:tblGrid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序号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国际合作联合实验室名称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依托单位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临床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与转化医学国际合作联合实验室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中山大学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2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纳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微构筑化学国际合作联合实验室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吉林大学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3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 </a:t>
                      </a:r>
                      <a:r>
                        <a:rPr lang="zh-CN" sz="1200" b="1" kern="100" dirty="0" smtClean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气候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与环境变化国际合作联合实验室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南京信息工程大学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高端装备创新设计制造国际合作联合实验室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清华大学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2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地球空间信息科学国际合作联合实验室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武汉大学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3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微纳制造与测试技术国际合作联合实验室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西安交通大学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4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绿色建筑与人居环境营造国际合作联合实验室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重庆大学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5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光子学与技术国际合作联合实验室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浙江大学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6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食品安全国际合作联合实验室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江南大学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7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大气与地球系统科学国际合作联合实验室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南京大学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8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智能感知与计算国际合作联合实验室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西安电子科技大学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9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地震工程国际合作联合实验室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同济大学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10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信息显示与可视化国际合作联合实验室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东南大学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11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武汉光电国际合作联合实验室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华中科技大学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12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中枢神经再生国际合作联合实验室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暨南大学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13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柔性电子国际合作联合实验室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南京工业大学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14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光信息国际合作联合实验室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华南师范大学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15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农业与农产品安全国际合作联合实验室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扬州大学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16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资源化学国际合作联合实验室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上海师范大学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17</a:t>
                      </a:r>
                      <a:endParaRPr lang="zh-CN" sz="1200" b="1" kern="100" dirty="0">
                        <a:latin typeface="华文仿宋" pitchFamily="2" charset="-122"/>
                        <a:ea typeface="华文仿宋" pitchFamily="2" charset="-122"/>
                        <a:cs typeface="Times New Roman"/>
                      </a:endParaRP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物联网智能信息处理与系统集成国际合作联合实验室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tx1"/>
                          </a:solidFill>
                          <a:latin typeface="华文仿宋" pitchFamily="2" charset="-122"/>
                          <a:ea typeface="华文仿宋" pitchFamily="2" charset="-122"/>
                          <a:cs typeface="Times New Roman"/>
                        </a:rPr>
                        <a:t>广东工业大学</a:t>
                      </a:r>
                    </a:p>
                  </a:txBody>
                  <a:tcPr marL="42043" marR="4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标题 1"/>
          <p:cNvSpPr>
            <a:spLocks noGrp="1"/>
          </p:cNvSpPr>
          <p:nvPr>
            <p:ph type="title"/>
          </p:nvPr>
        </p:nvSpPr>
        <p:spPr bwMode="auto">
          <a:xfrm>
            <a:off x="972369" y="274638"/>
            <a:ext cx="3959671" cy="634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、国际合作联合实验室</a:t>
            </a:r>
          </a:p>
        </p:txBody>
      </p:sp>
    </p:spTree>
    <p:extLst>
      <p:ext uri="{BB962C8B-B14F-4D97-AF65-F5344CB8AC3E}">
        <p14:creationId xmlns:p14="http://schemas.microsoft.com/office/powerpoint/2010/main" val="4143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16"/>
            <a:ext cx="2814954" cy="41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标题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pic>
        <p:nvPicPr>
          <p:cNvPr id="24580" name="图片 6" descr="幻灯片13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039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 descr="幻灯片1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72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 bwMode="auto">
          <a:xfrm>
            <a:off x="-6350" y="476250"/>
            <a:ext cx="5946775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b="1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学科实力决定高校水平与地位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11333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一、顶尖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                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排名第一学科北大</a:t>
            </a:r>
            <a:r>
              <a:rPr lang="en-US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16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清华</a:t>
            </a:r>
            <a:r>
              <a:rPr lang="en-US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14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，一重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+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二重清华协和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22+15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北大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18+25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二、一流大学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C9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                         浙江大学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14+21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、复旦大学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11+19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、上海交大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9+11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、哈工大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9+6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南京大学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8+13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、西安交大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8+8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、中国科大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8+4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三、高水平大学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985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工程）         中国人大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8+8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、北航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8+2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、华中科大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7+12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、天津大学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7+8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、中南大学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6+12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 南开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6+9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、中国农大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6+6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、川大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5+24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、武汉大学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5+17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、北师大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5+11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厦大</a:t>
            </a:r>
            <a:r>
              <a:rPr lang="en-US" altLang="zh-CN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5+9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东南大学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5+5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、吉大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4+15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、大连理工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4+6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、北京理工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4+5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、同济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3+7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、重大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3+7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  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东北大学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3+4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 中山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2+22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、山大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2+14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、西北工大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2+7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、华东师大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2+5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 湖南大学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2+4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、华南理工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2+3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、中国海大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、电子科大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2+0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、兰州大学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0+8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西北农林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0+7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、中央民大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、国防科大？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四、研究生院高校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56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南京农大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4+3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、北京林大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1+2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五、重点建设高校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112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211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工程）   东北林大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2+2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、华中农大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1+6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、东北农大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0+3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、四川农大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福州大学</a:t>
            </a:r>
            <a:r>
              <a:rPr lang="en-US" altLang="zh-CN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0+1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六、有国家重点学科高校  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192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河南农大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1+0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、南京林大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1+3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、华南农大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0+5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、沈阳农大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0+3</a:t>
            </a:r>
            <a:r>
              <a:rPr lang="zh-CN" altLang="en-US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、山东农大</a:t>
            </a:r>
            <a:r>
              <a:rPr lang="en-US" altLang="zh-CN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0+2</a:t>
            </a:r>
            <a:r>
              <a:rPr lang="zh-CN" altLang="en-US" sz="1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中南林大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0+2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、内蒙古农大、上海海大、湖南农大、甘肃农大、新疆农大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0+1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 </a:t>
            </a:r>
            <a:endParaRPr lang="en-US" altLang="zh-CN" sz="14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                     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福</a:t>
            </a:r>
            <a:r>
              <a:rPr lang="zh-CN" altLang="en-US" sz="1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建农林</a:t>
            </a:r>
            <a:r>
              <a:rPr lang="zh-CN" altLang="en-US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、福建师大、华侨大学</a:t>
            </a:r>
            <a:r>
              <a:rPr lang="en-US" altLang="zh-CN" sz="1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0+1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七、博士高校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311                                      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八、硕士高校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510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九、本科院校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1219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，其中学士高校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1094                             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十、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20160530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全国高校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2879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34</a:t>
            </a:r>
            <a:r>
              <a:rPr lang="zh-CN" altLang="en-US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），其中普通高校</a:t>
            </a:r>
            <a:r>
              <a:rPr lang="en-US" altLang="zh-CN" sz="14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2595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zh-CN" sz="1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83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圆角矩形 61"/>
          <p:cNvSpPr/>
          <p:nvPr/>
        </p:nvSpPr>
        <p:spPr>
          <a:xfrm>
            <a:off x="395536" y="3968211"/>
            <a:ext cx="2211202" cy="2405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流程图: 可选过程 8"/>
          <p:cNvSpPr/>
          <p:nvPr/>
        </p:nvSpPr>
        <p:spPr>
          <a:xfrm>
            <a:off x="64134" y="476672"/>
            <a:ext cx="8082404" cy="630684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一、福建本科</a:t>
            </a:r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高校转型的实践探索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6513" y="1326654"/>
            <a:ext cx="5733180" cy="450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-154532" y="1268760"/>
            <a:ext cx="5950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华文中宋" pitchFamily="2" charset="-122"/>
                <a:ea typeface="华文中宋" pitchFamily="2" charset="-122"/>
              </a:rPr>
              <a:t>（一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zh-CN" sz="2800" b="1" dirty="0">
                <a:latin typeface="华文中宋" pitchFamily="2" charset="-122"/>
                <a:ea typeface="华文中宋" pitchFamily="2" charset="-122"/>
              </a:rPr>
              <a:t>加强舆论宣传，凝聚转型共识</a:t>
            </a:r>
            <a:endParaRPr lang="zh-CN" altLang="zh-CN" sz="28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7044581" y="3978680"/>
            <a:ext cx="1679575" cy="303933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rgbClr val="445E7A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22" descr="2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2134"/>
            <a:ext cx="2822575" cy="4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609600" y="2829033"/>
            <a:ext cx="2819400" cy="970466"/>
            <a:chOff x="384" y="2064"/>
            <a:chExt cx="1776" cy="676"/>
          </a:xfrm>
          <a:solidFill>
            <a:schemeClr val="bg2">
              <a:lumMod val="90000"/>
            </a:schemeClr>
          </a:solidFill>
        </p:grpSpPr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2056" y="2198"/>
              <a:ext cx="103" cy="347"/>
            </a:xfrm>
            <a:custGeom>
              <a:avLst/>
              <a:gdLst>
                <a:gd name="T0" fmla="*/ 120 w 120"/>
                <a:gd name="T1" fmla="*/ 0 h 404"/>
                <a:gd name="T2" fmla="*/ 118 w 120"/>
                <a:gd name="T3" fmla="*/ 80 h 404"/>
                <a:gd name="T4" fmla="*/ 16 w 120"/>
                <a:gd name="T5" fmla="*/ 404 h 404"/>
                <a:gd name="T6" fmla="*/ 0 w 120"/>
                <a:gd name="T7" fmla="*/ 354 h 404"/>
                <a:gd name="T8" fmla="*/ 120 w 120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04">
                  <a:moveTo>
                    <a:pt x="120" y="0"/>
                  </a:moveTo>
                  <a:lnTo>
                    <a:pt x="118" y="80"/>
                  </a:lnTo>
                  <a:lnTo>
                    <a:pt x="16" y="404"/>
                  </a:lnTo>
                  <a:lnTo>
                    <a:pt x="0" y="354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90" y="2502"/>
              <a:ext cx="1280" cy="45"/>
            </a:xfrm>
            <a:custGeom>
              <a:avLst/>
              <a:gdLst>
                <a:gd name="T0" fmla="*/ 1474 w 1490"/>
                <a:gd name="T1" fmla="*/ 0 h 52"/>
                <a:gd name="T2" fmla="*/ 1490 w 1490"/>
                <a:gd name="T3" fmla="*/ 50 h 52"/>
                <a:gd name="T4" fmla="*/ 1490 w 1490"/>
                <a:gd name="T5" fmla="*/ 52 h 52"/>
                <a:gd name="T6" fmla="*/ 18 w 1490"/>
                <a:gd name="T7" fmla="*/ 52 h 52"/>
                <a:gd name="T8" fmla="*/ 0 w 1490"/>
                <a:gd name="T9" fmla="*/ 0 h 52"/>
                <a:gd name="T10" fmla="*/ 1474 w 1490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0" h="52">
                  <a:moveTo>
                    <a:pt x="1474" y="0"/>
                  </a:moveTo>
                  <a:lnTo>
                    <a:pt x="1490" y="50"/>
                  </a:lnTo>
                  <a:lnTo>
                    <a:pt x="1490" y="52"/>
                  </a:lnTo>
                  <a:lnTo>
                    <a:pt x="18" y="52"/>
                  </a:lnTo>
                  <a:lnTo>
                    <a:pt x="0" y="0"/>
                  </a:lnTo>
                  <a:lnTo>
                    <a:pt x="1474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951" y="2064"/>
              <a:ext cx="65" cy="134"/>
            </a:xfrm>
            <a:custGeom>
              <a:avLst/>
              <a:gdLst>
                <a:gd name="T0" fmla="*/ 76 w 76"/>
                <a:gd name="T1" fmla="*/ 0 h 156"/>
                <a:gd name="T2" fmla="*/ 76 w 76"/>
                <a:gd name="T3" fmla="*/ 114 h 156"/>
                <a:gd name="T4" fmla="*/ 52 w 76"/>
                <a:gd name="T5" fmla="*/ 156 h 156"/>
                <a:gd name="T6" fmla="*/ 0 w 76"/>
                <a:gd name="T7" fmla="*/ 156 h 156"/>
                <a:gd name="T8" fmla="*/ 76 w 76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56">
                  <a:moveTo>
                    <a:pt x="76" y="0"/>
                  </a:moveTo>
                  <a:lnTo>
                    <a:pt x="76" y="114"/>
                  </a:lnTo>
                  <a:lnTo>
                    <a:pt x="52" y="156"/>
                  </a:lnTo>
                  <a:lnTo>
                    <a:pt x="0" y="156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384" y="2330"/>
              <a:ext cx="321" cy="410"/>
            </a:xfrm>
            <a:custGeom>
              <a:avLst/>
              <a:gdLst>
                <a:gd name="T0" fmla="*/ 372 w 374"/>
                <a:gd name="T1" fmla="*/ 392 h 477"/>
                <a:gd name="T2" fmla="*/ 6 w 374"/>
                <a:gd name="T3" fmla="*/ 6 h 477"/>
                <a:gd name="T4" fmla="*/ 0 w 374"/>
                <a:gd name="T5" fmla="*/ 0 h 477"/>
                <a:gd name="T6" fmla="*/ 372 w 374"/>
                <a:gd name="T7" fmla="*/ 388 h 477"/>
                <a:gd name="T8" fmla="*/ 372 w 374"/>
                <a:gd name="T9" fmla="*/ 475 h 477"/>
                <a:gd name="T10" fmla="*/ 374 w 374"/>
                <a:gd name="T11" fmla="*/ 473 h 477"/>
                <a:gd name="T12" fmla="*/ 374 w 374"/>
                <a:gd name="T13" fmla="*/ 477 h 477"/>
                <a:gd name="T14" fmla="*/ 0 w 374"/>
                <a:gd name="T15" fmla="*/ 70 h 477"/>
                <a:gd name="T16" fmla="*/ 0 w 374"/>
                <a:gd name="T17" fmla="*/ 0 h 477"/>
                <a:gd name="T18" fmla="*/ 372 w 374"/>
                <a:gd name="T19" fmla="*/ 39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477">
                  <a:moveTo>
                    <a:pt x="372" y="39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372" y="388"/>
                  </a:lnTo>
                  <a:lnTo>
                    <a:pt x="372" y="475"/>
                  </a:lnTo>
                  <a:lnTo>
                    <a:pt x="374" y="473"/>
                  </a:lnTo>
                  <a:lnTo>
                    <a:pt x="374" y="477"/>
                  </a:lnTo>
                  <a:lnTo>
                    <a:pt x="0" y="70"/>
                  </a:lnTo>
                  <a:lnTo>
                    <a:pt x="0" y="0"/>
                  </a:lnTo>
                  <a:lnTo>
                    <a:pt x="372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384" y="2330"/>
              <a:ext cx="320" cy="337"/>
            </a:xfrm>
            <a:custGeom>
              <a:avLst/>
              <a:gdLst>
                <a:gd name="T0" fmla="*/ 372 w 372"/>
                <a:gd name="T1" fmla="*/ 392 h 392"/>
                <a:gd name="T2" fmla="*/ 0 w 372"/>
                <a:gd name="T3" fmla="*/ 0 h 392"/>
                <a:gd name="T4" fmla="*/ 6 w 372"/>
                <a:gd name="T5" fmla="*/ 6 h 392"/>
                <a:gd name="T6" fmla="*/ 372 w 372"/>
                <a:gd name="T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392">
                  <a:moveTo>
                    <a:pt x="372" y="392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72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04" y="2502"/>
              <a:ext cx="101" cy="235"/>
            </a:xfrm>
            <a:custGeom>
              <a:avLst/>
              <a:gdLst>
                <a:gd name="T0" fmla="*/ 100 w 118"/>
                <a:gd name="T1" fmla="*/ 0 h 273"/>
                <a:gd name="T2" fmla="*/ 118 w 118"/>
                <a:gd name="T3" fmla="*/ 52 h 273"/>
                <a:gd name="T4" fmla="*/ 2 w 118"/>
                <a:gd name="T5" fmla="*/ 273 h 273"/>
                <a:gd name="T6" fmla="*/ 0 w 118"/>
                <a:gd name="T7" fmla="*/ 188 h 273"/>
                <a:gd name="T8" fmla="*/ 100 w 118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73">
                  <a:moveTo>
                    <a:pt x="100" y="0"/>
                  </a:moveTo>
                  <a:lnTo>
                    <a:pt x="118" y="52"/>
                  </a:lnTo>
                  <a:lnTo>
                    <a:pt x="2" y="273"/>
                  </a:lnTo>
                  <a:lnTo>
                    <a:pt x="0" y="188"/>
                  </a:ln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90" y="2502"/>
              <a:ext cx="15" cy="45"/>
            </a:xfrm>
            <a:custGeom>
              <a:avLst/>
              <a:gdLst>
                <a:gd name="T0" fmla="*/ 0 w 18"/>
                <a:gd name="T1" fmla="*/ 0 h 52"/>
                <a:gd name="T2" fmla="*/ 18 w 18"/>
                <a:gd name="T3" fmla="*/ 52 h 52"/>
                <a:gd name="T4" fmla="*/ 0 w 18"/>
                <a:gd name="T5" fmla="*/ 0 h 52"/>
                <a:gd name="T6" fmla="*/ 0 w 1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2">
                  <a:moveTo>
                    <a:pt x="0" y="0"/>
                  </a:moveTo>
                  <a:lnTo>
                    <a:pt x="18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04" y="2664"/>
              <a:ext cx="1" cy="74"/>
            </a:xfrm>
            <a:custGeom>
              <a:avLst/>
              <a:gdLst>
                <a:gd name="T0" fmla="*/ 0 w 2"/>
                <a:gd name="T1" fmla="*/ 0 h 87"/>
                <a:gd name="T2" fmla="*/ 2 w 2"/>
                <a:gd name="T3" fmla="*/ 85 h 87"/>
                <a:gd name="T4" fmla="*/ 0 w 2"/>
                <a:gd name="T5" fmla="*/ 87 h 87"/>
                <a:gd name="T6" fmla="*/ 0 w 2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7">
                  <a:moveTo>
                    <a:pt x="0" y="0"/>
                  </a:moveTo>
                  <a:lnTo>
                    <a:pt x="2" y="85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384" y="2064"/>
              <a:ext cx="1775" cy="600"/>
            </a:xfrm>
            <a:custGeom>
              <a:avLst/>
              <a:gdLst>
                <a:gd name="T0" fmla="*/ 1946 w 2066"/>
                <a:gd name="T1" fmla="*/ 510 h 698"/>
                <a:gd name="T2" fmla="*/ 1946 w 2066"/>
                <a:gd name="T3" fmla="*/ 510 h 698"/>
                <a:gd name="T4" fmla="*/ 472 w 2066"/>
                <a:gd name="T5" fmla="*/ 510 h 698"/>
                <a:gd name="T6" fmla="*/ 472 w 2066"/>
                <a:gd name="T7" fmla="*/ 510 h 698"/>
                <a:gd name="T8" fmla="*/ 472 w 2066"/>
                <a:gd name="T9" fmla="*/ 510 h 698"/>
                <a:gd name="T10" fmla="*/ 372 w 2066"/>
                <a:gd name="T11" fmla="*/ 698 h 698"/>
                <a:gd name="T12" fmla="*/ 0 w 2066"/>
                <a:gd name="T13" fmla="*/ 310 h 698"/>
                <a:gd name="T14" fmla="*/ 736 w 2066"/>
                <a:gd name="T15" fmla="*/ 0 h 698"/>
                <a:gd name="T16" fmla="*/ 660 w 2066"/>
                <a:gd name="T17" fmla="*/ 156 h 698"/>
                <a:gd name="T18" fmla="*/ 712 w 2066"/>
                <a:gd name="T19" fmla="*/ 156 h 698"/>
                <a:gd name="T20" fmla="*/ 2066 w 2066"/>
                <a:gd name="T21" fmla="*/ 156 h 698"/>
                <a:gd name="T22" fmla="*/ 2066 w 2066"/>
                <a:gd name="T23" fmla="*/ 156 h 698"/>
                <a:gd name="T24" fmla="*/ 1946 w 2066"/>
                <a:gd name="T25" fmla="*/ 51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6" h="698">
                  <a:moveTo>
                    <a:pt x="1946" y="510"/>
                  </a:moveTo>
                  <a:lnTo>
                    <a:pt x="1946" y="510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372" y="698"/>
                  </a:lnTo>
                  <a:lnTo>
                    <a:pt x="0" y="310"/>
                  </a:lnTo>
                  <a:lnTo>
                    <a:pt x="736" y="0"/>
                  </a:lnTo>
                  <a:lnTo>
                    <a:pt x="660" y="156"/>
                  </a:lnTo>
                  <a:lnTo>
                    <a:pt x="712" y="156"/>
                  </a:lnTo>
                  <a:lnTo>
                    <a:pt x="2066" y="156"/>
                  </a:lnTo>
                  <a:lnTo>
                    <a:pt x="2066" y="156"/>
                  </a:lnTo>
                  <a:lnTo>
                    <a:pt x="1946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790" y="2502"/>
              <a:ext cx="0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2159" y="219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40"/>
          <p:cNvGrpSpPr>
            <a:grpSpLocks/>
          </p:cNvGrpSpPr>
          <p:nvPr/>
        </p:nvGrpSpPr>
        <p:grpSpPr bwMode="auto">
          <a:xfrm>
            <a:off x="5791200" y="2829033"/>
            <a:ext cx="2743200" cy="953705"/>
            <a:chOff x="3648" y="2064"/>
            <a:chExt cx="1728" cy="65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3648" y="2194"/>
              <a:ext cx="98" cy="338"/>
            </a:xfrm>
            <a:custGeom>
              <a:avLst/>
              <a:gdLst>
                <a:gd name="T0" fmla="*/ 0 w 68"/>
                <a:gd name="T1" fmla="*/ 0 h 234"/>
                <a:gd name="T2" fmla="*/ 0 w 68"/>
                <a:gd name="T3" fmla="*/ 46 h 234"/>
                <a:gd name="T4" fmla="*/ 60 w 68"/>
                <a:gd name="T5" fmla="*/ 234 h 234"/>
                <a:gd name="T6" fmla="*/ 68 w 68"/>
                <a:gd name="T7" fmla="*/ 206 h 234"/>
                <a:gd name="T8" fmla="*/ 0 w 68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34">
                  <a:moveTo>
                    <a:pt x="0" y="0"/>
                  </a:moveTo>
                  <a:lnTo>
                    <a:pt x="0" y="46"/>
                  </a:lnTo>
                  <a:lnTo>
                    <a:pt x="60" y="234"/>
                  </a:lnTo>
                  <a:lnTo>
                    <a:pt x="68" y="2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3735" y="2491"/>
              <a:ext cx="1246" cy="41"/>
            </a:xfrm>
            <a:custGeom>
              <a:avLst/>
              <a:gdLst>
                <a:gd name="T0" fmla="*/ 8 w 864"/>
                <a:gd name="T1" fmla="*/ 0 h 28"/>
                <a:gd name="T2" fmla="*/ 0 w 864"/>
                <a:gd name="T3" fmla="*/ 28 h 28"/>
                <a:gd name="T4" fmla="*/ 0 w 864"/>
                <a:gd name="T5" fmla="*/ 28 h 28"/>
                <a:gd name="T6" fmla="*/ 854 w 864"/>
                <a:gd name="T7" fmla="*/ 28 h 28"/>
                <a:gd name="T8" fmla="*/ 864 w 864"/>
                <a:gd name="T9" fmla="*/ 0 h 28"/>
                <a:gd name="T10" fmla="*/ 8 w 864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4" h="28">
                  <a:moveTo>
                    <a:pt x="8" y="0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854" y="28"/>
                  </a:lnTo>
                  <a:lnTo>
                    <a:pt x="86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4762" y="2064"/>
              <a:ext cx="63" cy="130"/>
            </a:xfrm>
            <a:custGeom>
              <a:avLst/>
              <a:gdLst>
                <a:gd name="T0" fmla="*/ 0 w 44"/>
                <a:gd name="T1" fmla="*/ 0 h 90"/>
                <a:gd name="T2" fmla="*/ 0 w 44"/>
                <a:gd name="T3" fmla="*/ 64 h 90"/>
                <a:gd name="T4" fmla="*/ 12 w 44"/>
                <a:gd name="T5" fmla="*/ 90 h 90"/>
                <a:gd name="T6" fmla="*/ 44 w 44"/>
                <a:gd name="T7" fmla="*/ 90 h 90"/>
                <a:gd name="T8" fmla="*/ 0 w 44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0">
                  <a:moveTo>
                    <a:pt x="0" y="0"/>
                  </a:moveTo>
                  <a:lnTo>
                    <a:pt x="0" y="64"/>
                  </a:lnTo>
                  <a:lnTo>
                    <a:pt x="12" y="90"/>
                  </a:lnTo>
                  <a:lnTo>
                    <a:pt x="44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5064" y="2321"/>
              <a:ext cx="312" cy="401"/>
            </a:xfrm>
            <a:custGeom>
              <a:avLst/>
              <a:gdLst>
                <a:gd name="T0" fmla="*/ 0 w 216"/>
                <a:gd name="T1" fmla="*/ 228 h 278"/>
                <a:gd name="T2" fmla="*/ 214 w 216"/>
                <a:gd name="T3" fmla="*/ 4 h 278"/>
                <a:gd name="T4" fmla="*/ 216 w 216"/>
                <a:gd name="T5" fmla="*/ 0 h 278"/>
                <a:gd name="T6" fmla="*/ 0 w 216"/>
                <a:gd name="T7" fmla="*/ 226 h 278"/>
                <a:gd name="T8" fmla="*/ 0 w 216"/>
                <a:gd name="T9" fmla="*/ 276 h 278"/>
                <a:gd name="T10" fmla="*/ 0 w 216"/>
                <a:gd name="T11" fmla="*/ 276 h 278"/>
                <a:gd name="T12" fmla="*/ 0 w 216"/>
                <a:gd name="T13" fmla="*/ 278 h 278"/>
                <a:gd name="T14" fmla="*/ 216 w 216"/>
                <a:gd name="T15" fmla="*/ 42 h 278"/>
                <a:gd name="T16" fmla="*/ 216 w 216"/>
                <a:gd name="T17" fmla="*/ 0 h 278"/>
                <a:gd name="T18" fmla="*/ 0 w 216"/>
                <a:gd name="T19" fmla="*/ 22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78">
                  <a:moveTo>
                    <a:pt x="0" y="228"/>
                  </a:moveTo>
                  <a:lnTo>
                    <a:pt x="214" y="4"/>
                  </a:lnTo>
                  <a:lnTo>
                    <a:pt x="216" y="0"/>
                  </a:lnTo>
                  <a:lnTo>
                    <a:pt x="0" y="22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8"/>
                  </a:lnTo>
                  <a:lnTo>
                    <a:pt x="216" y="42"/>
                  </a:lnTo>
                  <a:lnTo>
                    <a:pt x="216" y="0"/>
                  </a:lnTo>
                  <a:lnTo>
                    <a:pt x="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5064" y="2321"/>
              <a:ext cx="312" cy="329"/>
            </a:xfrm>
            <a:custGeom>
              <a:avLst/>
              <a:gdLst>
                <a:gd name="T0" fmla="*/ 0 w 216"/>
                <a:gd name="T1" fmla="*/ 228 h 228"/>
                <a:gd name="T2" fmla="*/ 216 w 216"/>
                <a:gd name="T3" fmla="*/ 0 h 228"/>
                <a:gd name="T4" fmla="*/ 214 w 216"/>
                <a:gd name="T5" fmla="*/ 4 h 228"/>
                <a:gd name="T6" fmla="*/ 0 w 21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228">
                  <a:moveTo>
                    <a:pt x="0" y="228"/>
                  </a:moveTo>
                  <a:lnTo>
                    <a:pt x="216" y="0"/>
                  </a:lnTo>
                  <a:lnTo>
                    <a:pt x="214" y="4"/>
                  </a:lnTo>
                  <a:lnTo>
                    <a:pt x="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4966" y="2491"/>
              <a:ext cx="98" cy="228"/>
            </a:xfrm>
            <a:custGeom>
              <a:avLst/>
              <a:gdLst>
                <a:gd name="T0" fmla="*/ 10 w 68"/>
                <a:gd name="T1" fmla="*/ 0 h 158"/>
                <a:gd name="T2" fmla="*/ 0 w 68"/>
                <a:gd name="T3" fmla="*/ 28 h 158"/>
                <a:gd name="T4" fmla="*/ 68 w 68"/>
                <a:gd name="T5" fmla="*/ 158 h 158"/>
                <a:gd name="T6" fmla="*/ 68 w 68"/>
                <a:gd name="T7" fmla="*/ 108 h 158"/>
                <a:gd name="T8" fmla="*/ 10 w 6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58">
                  <a:moveTo>
                    <a:pt x="10" y="0"/>
                  </a:moveTo>
                  <a:lnTo>
                    <a:pt x="0" y="28"/>
                  </a:lnTo>
                  <a:lnTo>
                    <a:pt x="68" y="158"/>
                  </a:lnTo>
                  <a:lnTo>
                    <a:pt x="68" y="108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4966" y="2491"/>
              <a:ext cx="15" cy="41"/>
            </a:xfrm>
            <a:custGeom>
              <a:avLst/>
              <a:gdLst>
                <a:gd name="T0" fmla="*/ 10 w 10"/>
                <a:gd name="T1" fmla="*/ 0 h 28"/>
                <a:gd name="T2" fmla="*/ 0 w 10"/>
                <a:gd name="T3" fmla="*/ 28 h 28"/>
                <a:gd name="T4" fmla="*/ 10 w 10"/>
                <a:gd name="T5" fmla="*/ 0 h 28"/>
                <a:gd name="T6" fmla="*/ 10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0" y="2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5064" y="2647"/>
              <a:ext cx="2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3648" y="2064"/>
              <a:ext cx="1728" cy="583"/>
            </a:xfrm>
            <a:custGeom>
              <a:avLst/>
              <a:gdLst>
                <a:gd name="T0" fmla="*/ 68 w 1198"/>
                <a:gd name="T1" fmla="*/ 296 h 404"/>
                <a:gd name="T2" fmla="*/ 68 w 1198"/>
                <a:gd name="T3" fmla="*/ 296 h 404"/>
                <a:gd name="T4" fmla="*/ 924 w 1198"/>
                <a:gd name="T5" fmla="*/ 296 h 404"/>
                <a:gd name="T6" fmla="*/ 924 w 1198"/>
                <a:gd name="T7" fmla="*/ 296 h 404"/>
                <a:gd name="T8" fmla="*/ 924 w 1198"/>
                <a:gd name="T9" fmla="*/ 296 h 404"/>
                <a:gd name="T10" fmla="*/ 982 w 1198"/>
                <a:gd name="T11" fmla="*/ 404 h 404"/>
                <a:gd name="T12" fmla="*/ 1198 w 1198"/>
                <a:gd name="T13" fmla="*/ 178 h 404"/>
                <a:gd name="T14" fmla="*/ 772 w 1198"/>
                <a:gd name="T15" fmla="*/ 0 h 404"/>
                <a:gd name="T16" fmla="*/ 816 w 1198"/>
                <a:gd name="T17" fmla="*/ 90 h 404"/>
                <a:gd name="T18" fmla="*/ 784 w 1198"/>
                <a:gd name="T19" fmla="*/ 90 h 404"/>
                <a:gd name="T20" fmla="*/ 0 w 1198"/>
                <a:gd name="T21" fmla="*/ 90 h 404"/>
                <a:gd name="T22" fmla="*/ 0 w 1198"/>
                <a:gd name="T23" fmla="*/ 90 h 404"/>
                <a:gd name="T24" fmla="*/ 68 w 1198"/>
                <a:gd name="T25" fmla="*/ 29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8" h="404">
                  <a:moveTo>
                    <a:pt x="68" y="296"/>
                  </a:moveTo>
                  <a:lnTo>
                    <a:pt x="68" y="296"/>
                  </a:lnTo>
                  <a:lnTo>
                    <a:pt x="924" y="296"/>
                  </a:lnTo>
                  <a:lnTo>
                    <a:pt x="924" y="296"/>
                  </a:lnTo>
                  <a:lnTo>
                    <a:pt x="924" y="296"/>
                  </a:lnTo>
                  <a:lnTo>
                    <a:pt x="982" y="404"/>
                  </a:lnTo>
                  <a:lnTo>
                    <a:pt x="1198" y="178"/>
                  </a:lnTo>
                  <a:lnTo>
                    <a:pt x="772" y="0"/>
                  </a:lnTo>
                  <a:lnTo>
                    <a:pt x="816" y="90"/>
                  </a:lnTo>
                  <a:lnTo>
                    <a:pt x="784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68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4981" y="2491"/>
              <a:ext cx="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648" y="219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" name="Picture 52" descr="1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33884"/>
            <a:ext cx="2743200" cy="3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65"/>
          <p:cNvSpPr>
            <a:spLocks noChangeArrowheads="1"/>
          </p:cNvSpPr>
          <p:nvPr/>
        </p:nvSpPr>
        <p:spPr bwMode="gray">
          <a:xfrm>
            <a:off x="3703638" y="2413109"/>
            <a:ext cx="1733550" cy="1314372"/>
          </a:xfrm>
          <a:prstGeom prst="ellipse">
            <a:avLst/>
          </a:prstGeom>
          <a:gradFill rotWithShape="1">
            <a:gsLst>
              <a:gs pos="0">
                <a:srgbClr val="E2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pic>
        <p:nvPicPr>
          <p:cNvPr id="42" name="Picture 66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81438" y="2425809"/>
            <a:ext cx="1379537" cy="4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67"/>
          <p:cNvGrpSpPr>
            <a:grpSpLocks/>
          </p:cNvGrpSpPr>
          <p:nvPr/>
        </p:nvGrpSpPr>
        <p:grpSpPr bwMode="auto">
          <a:xfrm>
            <a:off x="7130306" y="3853268"/>
            <a:ext cx="1506537" cy="210071"/>
            <a:chOff x="2395" y="2655"/>
            <a:chExt cx="952" cy="188"/>
          </a:xfrm>
        </p:grpSpPr>
        <p:sp>
          <p:nvSpPr>
            <p:cNvPr id="44" name="AutoShape 68"/>
            <p:cNvSpPr>
              <a:spLocks noChangeArrowheads="1"/>
            </p:cNvSpPr>
            <p:nvPr/>
          </p:nvSpPr>
          <p:spPr bwMode="ltGray">
            <a:xfrm rot="3965706" flipH="1" flipV="1">
              <a:off x="2991" y="2437"/>
              <a:ext cx="138" cy="574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69"/>
            <p:cNvSpPr>
              <a:spLocks noChangeArrowheads="1"/>
            </p:cNvSpPr>
            <p:nvPr/>
          </p:nvSpPr>
          <p:spPr bwMode="ltGray">
            <a:xfrm rot="4780856" flipH="1" flipV="1">
              <a:off x="2902" y="2472"/>
              <a:ext cx="138" cy="573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ltGray">
            <a:xfrm rot="5076502" flipH="1" flipV="1">
              <a:off x="2847" y="2480"/>
              <a:ext cx="138" cy="574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71"/>
            <p:cNvSpPr>
              <a:spLocks noChangeArrowheads="1"/>
            </p:cNvSpPr>
            <p:nvPr/>
          </p:nvSpPr>
          <p:spPr bwMode="ltGray">
            <a:xfrm rot="5608887" flipH="1" flipV="1">
              <a:off x="2782" y="2487"/>
              <a:ext cx="138" cy="574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72"/>
            <p:cNvSpPr>
              <a:spLocks noChangeArrowheads="1"/>
            </p:cNvSpPr>
            <p:nvPr/>
          </p:nvSpPr>
          <p:spPr bwMode="ltGray">
            <a:xfrm rot="5319246" flipH="1" flipV="1">
              <a:off x="2824" y="2487"/>
              <a:ext cx="138" cy="574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73"/>
            <p:cNvSpPr>
              <a:spLocks noChangeArrowheads="1"/>
            </p:cNvSpPr>
            <p:nvPr/>
          </p:nvSpPr>
          <p:spPr bwMode="ltGray">
            <a:xfrm rot="6134397" flipH="1" flipV="1">
              <a:off x="2729" y="2486"/>
              <a:ext cx="138" cy="573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ltGray">
            <a:xfrm rot="6430042" flipH="1" flipV="1">
              <a:off x="2674" y="2472"/>
              <a:ext cx="139" cy="574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ltGray">
            <a:xfrm rot="6962427" flipH="1" flipV="1">
              <a:off x="2613" y="2452"/>
              <a:ext cx="138" cy="574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" name="WordArt 76"/>
          <p:cNvSpPr>
            <a:spLocks noChangeArrowheads="1" noChangeShapeType="1" noTextEdit="1"/>
          </p:cNvSpPr>
          <p:nvPr/>
        </p:nvSpPr>
        <p:spPr bwMode="auto">
          <a:xfrm rot="-21600000">
            <a:off x="3940175" y="2767101"/>
            <a:ext cx="1258888" cy="705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rPr>
              <a:t>主要措施</a:t>
            </a:r>
            <a:endParaRPr kumimoji="0" lang="zh-CN" altLang="en-US" sz="2400" b="1" i="0" u="none" strike="noStrike" kern="1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9864" y="3055133"/>
            <a:ext cx="248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加大舆论宣传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06368" y="3055133"/>
            <a:ext cx="248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开展专题研究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39760" y="1887215"/>
            <a:ext cx="7260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华文琥珀" pitchFamily="2" charset="-122"/>
                <a:ea typeface="华文琥珀" pitchFamily="2" charset="-122"/>
              </a:rPr>
              <a:t>目的</a:t>
            </a:r>
            <a:r>
              <a:rPr lang="zh-CN" altLang="zh-CN" sz="2400" dirty="0" smtClean="0">
                <a:latin typeface="华文琥珀" pitchFamily="2" charset="-122"/>
                <a:ea typeface="华文琥珀" pitchFamily="2" charset="-122"/>
              </a:rPr>
              <a:t>：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营造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改革氛围，凝聚转型共识，奠定改革基础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39760" y="1886917"/>
            <a:ext cx="7260632" cy="46196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41511" y="4126779"/>
            <a:ext cx="21475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在</a:t>
            </a:r>
            <a:r>
              <a:rPr lang="zh-CN" altLang="zh-CN" sz="2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《中国教育报》、</a:t>
            </a:r>
            <a:r>
              <a:rPr lang="zh-CN" altLang="zh-CN" sz="20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《福建日报》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刊发</a:t>
            </a:r>
            <a:r>
              <a:rPr lang="zh-CN" altLang="zh-CN" sz="20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篇专题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文章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。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召开</a:t>
            </a:r>
            <a:r>
              <a:rPr lang="zh-CN" altLang="zh-CN" sz="20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第三</a:t>
            </a:r>
            <a:r>
              <a:rPr lang="zh-CN" altLang="zh-CN" sz="2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届海峡两岸应用技术类大学校长论坛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0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6528928" y="3986239"/>
            <a:ext cx="2195227" cy="23873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528929" y="4054771"/>
            <a:ext cx="22915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开展</a:t>
            </a:r>
            <a:r>
              <a:rPr lang="zh-CN" altLang="zh-CN" sz="2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“十三五”教育专项规划前期课题研究</a:t>
            </a:r>
            <a:r>
              <a:rPr lang="zh-CN" altLang="en-US" sz="2000" dirty="0">
                <a:latin typeface="华文中宋" pitchFamily="2" charset="-122"/>
                <a:ea typeface="华文中宋" pitchFamily="2" charset="-122"/>
              </a:rPr>
              <a:t>。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福建工程学院等高校在</a:t>
            </a:r>
            <a:r>
              <a:rPr lang="zh-CN" altLang="zh-CN" sz="2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《中国教育报》、《福建日报》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等发表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文章共计</a:t>
            </a:r>
            <a:r>
              <a:rPr lang="en-US" altLang="zh-CN" sz="2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17</a:t>
            </a:r>
            <a:r>
              <a:rPr lang="zh-CN" altLang="zh-CN" sz="2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篇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0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01" y="5005395"/>
            <a:ext cx="3502401" cy="15199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01" y="3902936"/>
            <a:ext cx="1715480" cy="1021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1" y="3902936"/>
            <a:ext cx="1786922" cy="11024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67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9" grpId="0" animBg="1"/>
      <p:bldP spid="12" grpId="0" animBg="1"/>
      <p:bldP spid="13" grpId="0"/>
      <p:bldP spid="14" grpId="0" animBg="1"/>
      <p:bldP spid="41" grpId="0" animBg="1"/>
      <p:bldP spid="52" grpId="0"/>
      <p:bldP spid="2" grpId="0"/>
      <p:bldP spid="53" grpId="0"/>
      <p:bldP spid="11" grpId="0"/>
      <p:bldP spid="10" grpId="0" animBg="1"/>
      <p:bldP spid="60" grpId="0"/>
      <p:bldP spid="64" grpId="0" animBg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下弧形箭头 48"/>
          <p:cNvSpPr/>
          <p:nvPr/>
        </p:nvSpPr>
        <p:spPr>
          <a:xfrm>
            <a:off x="3228364" y="3611592"/>
            <a:ext cx="2873786" cy="864096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857885" y="1050485"/>
            <a:ext cx="4506204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（一）发展背景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3768" y="2615834"/>
            <a:ext cx="1008112" cy="13441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67119" y="2655323"/>
            <a:ext cx="1008112" cy="13441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福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建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省</a:t>
            </a:r>
          </a:p>
        </p:txBody>
      </p:sp>
      <p:sp>
        <p:nvSpPr>
          <p:cNvPr id="13" name="矩形 12"/>
          <p:cNvSpPr/>
          <p:nvPr/>
        </p:nvSpPr>
        <p:spPr>
          <a:xfrm>
            <a:off x="2915816" y="2711844"/>
            <a:ext cx="366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国务院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27784" y="2711844"/>
            <a:ext cx="360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党中央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5576" y="2039769"/>
            <a:ext cx="1368152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70659" y="3942951"/>
            <a:ext cx="1368152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71655" y="3039365"/>
            <a:ext cx="1368152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3569" y="2135780"/>
            <a:ext cx="156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中国制造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9" y="3124535"/>
            <a:ext cx="156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9" y="4055994"/>
            <a:ext cx="156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“双创”</a:t>
            </a:r>
          </a:p>
        </p:txBody>
      </p:sp>
      <p:cxnSp>
        <p:nvCxnSpPr>
          <p:cNvPr id="22" name="直接连接符 21"/>
          <p:cNvCxnSpPr>
            <a:stCxn id="11" idx="2"/>
          </p:cNvCxnSpPr>
          <p:nvPr/>
        </p:nvCxnSpPr>
        <p:spPr>
          <a:xfrm flipH="1" flipV="1">
            <a:off x="2123728" y="2327801"/>
            <a:ext cx="360040" cy="9601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2"/>
          </p:cNvCxnSpPr>
          <p:nvPr/>
        </p:nvCxnSpPr>
        <p:spPr>
          <a:xfrm flipH="1">
            <a:off x="2139808" y="3287908"/>
            <a:ext cx="3439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1" idx="2"/>
          </p:cNvCxnSpPr>
          <p:nvPr/>
        </p:nvCxnSpPr>
        <p:spPr>
          <a:xfrm flipH="1">
            <a:off x="2123728" y="3287908"/>
            <a:ext cx="360040" cy="943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箭头 26"/>
          <p:cNvSpPr/>
          <p:nvPr/>
        </p:nvSpPr>
        <p:spPr>
          <a:xfrm>
            <a:off x="3707904" y="3124535"/>
            <a:ext cx="1728193" cy="3553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563887" y="27118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“六区”建设</a:t>
            </a:r>
          </a:p>
        </p:txBody>
      </p:sp>
      <p:sp>
        <p:nvSpPr>
          <p:cNvPr id="29" name="矩形 28"/>
          <p:cNvSpPr/>
          <p:nvPr/>
        </p:nvSpPr>
        <p:spPr>
          <a:xfrm>
            <a:off x="7092280" y="1988840"/>
            <a:ext cx="1584176" cy="480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092280" y="2680832"/>
            <a:ext cx="1584176" cy="480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092280" y="3312049"/>
            <a:ext cx="1584176" cy="480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092280" y="3959983"/>
            <a:ext cx="1584176" cy="480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090819" y="1988840"/>
            <a:ext cx="156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建设新福建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2281" y="2740492"/>
            <a:ext cx="156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产业升级版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92281" y="3316556"/>
            <a:ext cx="156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九大产业领域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8360" y="3988631"/>
            <a:ext cx="156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份产业政策</a:t>
            </a:r>
          </a:p>
        </p:txBody>
      </p:sp>
      <p:cxnSp>
        <p:nvCxnSpPr>
          <p:cNvPr id="42" name="直接箭头连接符 41"/>
          <p:cNvCxnSpPr>
            <a:stCxn id="12" idx="6"/>
          </p:cNvCxnSpPr>
          <p:nvPr/>
        </p:nvCxnSpPr>
        <p:spPr>
          <a:xfrm flipV="1">
            <a:off x="6575232" y="2327802"/>
            <a:ext cx="445041" cy="9995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12" idx="6"/>
          </p:cNvCxnSpPr>
          <p:nvPr/>
        </p:nvCxnSpPr>
        <p:spPr>
          <a:xfrm flipV="1">
            <a:off x="6575232" y="2978584"/>
            <a:ext cx="445041" cy="3488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12" idx="6"/>
          </p:cNvCxnSpPr>
          <p:nvPr/>
        </p:nvCxnSpPr>
        <p:spPr>
          <a:xfrm>
            <a:off x="6575232" y="3327398"/>
            <a:ext cx="445041" cy="2246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2" idx="6"/>
          </p:cNvCxnSpPr>
          <p:nvPr/>
        </p:nvCxnSpPr>
        <p:spPr>
          <a:xfrm>
            <a:off x="6575232" y="3327398"/>
            <a:ext cx="445041" cy="8726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箭头 49"/>
          <p:cNvSpPr/>
          <p:nvPr/>
        </p:nvSpPr>
        <p:spPr>
          <a:xfrm rot="5400000">
            <a:off x="4319972" y="4644059"/>
            <a:ext cx="576064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635897" y="5112111"/>
            <a:ext cx="208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应用型学科建设</a:t>
            </a:r>
          </a:p>
        </p:txBody>
      </p:sp>
      <p:sp>
        <p:nvSpPr>
          <p:cNvPr id="37" name="流程图: 可选过程 36"/>
          <p:cNvSpPr/>
          <p:nvPr/>
        </p:nvSpPr>
        <p:spPr>
          <a:xfrm>
            <a:off x="64224" y="116632"/>
            <a:ext cx="5947936" cy="630684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新建本科高校的学科</a:t>
            </a:r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654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7248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50" grpId="0" animBg="1"/>
      <p:bldP spid="51" grpId="0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7885" y="266700"/>
            <a:ext cx="4506204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（一）发展背景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9"/>
          <p:cNvSpPr>
            <a:spLocks noChangeArrowheads="1"/>
          </p:cNvSpPr>
          <p:nvPr/>
        </p:nvSpPr>
        <p:spPr bwMode="auto">
          <a:xfrm>
            <a:off x="2055983" y="1052736"/>
            <a:ext cx="2481092" cy="24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dirty="0">
                <a:latin typeface="楷体" pitchFamily="49" charset="-122"/>
                <a:ea typeface="楷体" pitchFamily="49" charset="-122"/>
              </a:rPr>
              <a:t>在福建省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zh-CN" sz="2000" b="1" dirty="0">
                <a:latin typeface="楷体" pitchFamily="49" charset="-122"/>
                <a:ea typeface="楷体" pitchFamily="49" charset="-122"/>
              </a:rPr>
              <a:t>届引进生座谈会上指出，“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福建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发展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尤其需要培养和引进更多的人才特别是高层次人才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" y="1220755"/>
            <a:ext cx="1911520" cy="211223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9" name="直接连接符 8"/>
          <p:cNvCxnSpPr/>
          <p:nvPr/>
        </p:nvCxnSpPr>
        <p:spPr>
          <a:xfrm>
            <a:off x="2123728" y="1524000"/>
            <a:ext cx="20883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30" y="4064000"/>
            <a:ext cx="1963855" cy="223520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5" name="直接连接符 14"/>
          <p:cNvCxnSpPr/>
          <p:nvPr/>
        </p:nvCxnSpPr>
        <p:spPr>
          <a:xfrm>
            <a:off x="4500563" y="1014333"/>
            <a:ext cx="0" cy="55654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51"/>
          <p:cNvSpPr>
            <a:spLocks noChangeArrowheads="1"/>
          </p:cNvSpPr>
          <p:nvPr/>
        </p:nvSpPr>
        <p:spPr bwMode="auto">
          <a:xfrm>
            <a:off x="-36512" y="3813043"/>
            <a:ext cx="2628354" cy="27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要抓住国家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“双一流”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建设</a:t>
            </a:r>
            <a:r>
              <a:rPr lang="zh-CN" altLang="zh-CN" sz="20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机遇</a:t>
            </a:r>
            <a:r>
              <a:rPr lang="zh-CN" altLang="zh-CN" sz="2000" b="1" dirty="0">
                <a:latin typeface="楷体" pitchFamily="49" charset="-122"/>
                <a:ea typeface="楷体" pitchFamily="49" charset="-122"/>
              </a:rPr>
              <a:t>，集中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优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势</a:t>
            </a:r>
            <a:r>
              <a:rPr lang="zh-CN" altLang="zh-CN" sz="2000" b="1" dirty="0">
                <a:latin typeface="楷体" pitchFamily="49" charset="-122"/>
                <a:ea typeface="楷体" pitchFamily="49" charset="-122"/>
              </a:rPr>
              <a:t>资源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建设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高水平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</a:t>
            </a:r>
            <a:endParaRPr lang="en-US" altLang="zh-CN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着力打造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院</a:t>
            </a:r>
            <a:endParaRPr lang="en-US" altLang="zh-CN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校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重点学科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</a:t>
            </a:r>
            <a:endParaRPr lang="en-US" altLang="zh-CN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专业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123728" y="1892829"/>
            <a:ext cx="20883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23728" y="2276872"/>
            <a:ext cx="20883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123728" y="2747599"/>
            <a:ext cx="20883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123728" y="3140968"/>
            <a:ext cx="20883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123728" y="3545765"/>
            <a:ext cx="20883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5496" y="4293096"/>
            <a:ext cx="23042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5496" y="4797152"/>
            <a:ext cx="23042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5496" y="5229200"/>
            <a:ext cx="23042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5496" y="5733256"/>
            <a:ext cx="23042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5496" y="6165304"/>
            <a:ext cx="23042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5496" y="6597352"/>
            <a:ext cx="23042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 descr="C:\Users\Administrator\AppData\Roaming\Tencent\Users\19236716\QQ\WinTemp\RichOle\6`{2)Y4)D@@OGJ`F{8C{K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29805"/>
            <a:ext cx="2382695" cy="20111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48"/>
          <p:cNvSpPr/>
          <p:nvPr/>
        </p:nvSpPr>
        <p:spPr>
          <a:xfrm>
            <a:off x="4537075" y="328498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2017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年，全省教育工作会议上强调，</a:t>
            </a:r>
            <a:r>
              <a:rPr lang="zh-CN" altLang="zh-CN" sz="2000" b="1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000" b="1" dirty="0">
                <a:latin typeface="楷体" pitchFamily="49" charset="-122"/>
                <a:ea typeface="楷体" pitchFamily="49" charset="-122"/>
              </a:rPr>
              <a:t>高等教育要做强，既要‘顶天’，也要‘立地’，‘立地’就是要切实推动有条件有意愿的高校转型发展，遴选建设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一批示范性应用型本科高校、应用型人才培养专业群、产业学院和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应用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型</a:t>
            </a:r>
            <a:r>
              <a:rPr lang="zh-CN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学科”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4644008" y="3772610"/>
            <a:ext cx="4392488" cy="159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4644008" y="4293097"/>
            <a:ext cx="4392488" cy="159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4644008" y="4781177"/>
            <a:ext cx="4392488" cy="159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4644008" y="5229200"/>
            <a:ext cx="4392488" cy="159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4644008" y="5589240"/>
            <a:ext cx="4392488" cy="159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4644008" y="6093296"/>
            <a:ext cx="4248472" cy="159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4644008" y="6581376"/>
            <a:ext cx="4248472" cy="159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4536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93192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7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 flipV="1">
            <a:off x="2339752" y="3525011"/>
            <a:ext cx="0" cy="1968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99592" y="1604797"/>
            <a:ext cx="0" cy="1968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/>
          <p:nvPr/>
        </p:nvSpPr>
        <p:spPr>
          <a:xfrm>
            <a:off x="857885" y="266700"/>
            <a:ext cx="4506204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（二）发展目标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7886" y="3044958"/>
            <a:ext cx="833795" cy="10561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导向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08473" y="3044958"/>
            <a:ext cx="833795" cy="10561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对象</a:t>
            </a:r>
          </a:p>
        </p:txBody>
      </p:sp>
      <p:sp>
        <p:nvSpPr>
          <p:cNvPr id="5" name="椭圆 4"/>
          <p:cNvSpPr/>
          <p:nvPr/>
        </p:nvSpPr>
        <p:spPr>
          <a:xfrm>
            <a:off x="3759060" y="3044958"/>
            <a:ext cx="833795" cy="10561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立项</a:t>
            </a:r>
          </a:p>
        </p:txBody>
      </p:sp>
      <p:sp>
        <p:nvSpPr>
          <p:cNvPr id="6" name="椭圆 5"/>
          <p:cNvSpPr/>
          <p:nvPr/>
        </p:nvSpPr>
        <p:spPr>
          <a:xfrm>
            <a:off x="5209647" y="3044958"/>
            <a:ext cx="833795" cy="10561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提升</a:t>
            </a:r>
          </a:p>
        </p:txBody>
      </p:sp>
      <p:sp>
        <p:nvSpPr>
          <p:cNvPr id="7" name="椭圆 6"/>
          <p:cNvSpPr/>
          <p:nvPr/>
        </p:nvSpPr>
        <p:spPr>
          <a:xfrm>
            <a:off x="6660233" y="3044958"/>
            <a:ext cx="833795" cy="10561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服务</a:t>
            </a:r>
          </a:p>
        </p:txBody>
      </p:sp>
      <p:sp>
        <p:nvSpPr>
          <p:cNvPr id="8" name="虚尾箭头 7"/>
          <p:cNvSpPr/>
          <p:nvPr/>
        </p:nvSpPr>
        <p:spPr>
          <a:xfrm>
            <a:off x="1741439" y="3373366"/>
            <a:ext cx="504190" cy="480060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虚尾箭头 8"/>
          <p:cNvSpPr/>
          <p:nvPr/>
        </p:nvSpPr>
        <p:spPr>
          <a:xfrm>
            <a:off x="3232294" y="3373366"/>
            <a:ext cx="504190" cy="480060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虚尾箭头 9"/>
          <p:cNvSpPr/>
          <p:nvPr/>
        </p:nvSpPr>
        <p:spPr>
          <a:xfrm>
            <a:off x="4686127" y="3373366"/>
            <a:ext cx="504190" cy="480060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虚尾箭头 10"/>
          <p:cNvSpPr/>
          <p:nvPr/>
        </p:nvSpPr>
        <p:spPr>
          <a:xfrm>
            <a:off x="6130294" y="3373365"/>
            <a:ext cx="504190" cy="480060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781479" y="1645176"/>
            <a:ext cx="0" cy="1968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230479" y="3477005"/>
            <a:ext cx="0" cy="1968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717898" y="1604797"/>
            <a:ext cx="0" cy="1968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9592" y="164517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支撑创新驱动发展战略、服务重大战略实施和产业转型升级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9752" y="44727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主要面向应用型高校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9912" y="21684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个应用型学科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072" y="450912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产出一批专业学位博士硕士授权点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2240" y="170080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为福建经济社会发展、建设创新型省份提供强有力的支撑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654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994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7885" y="266700"/>
            <a:ext cx="4506204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（三）建设任务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37"/>
          <p:cNvGrpSpPr/>
          <p:nvPr/>
        </p:nvGrpSpPr>
        <p:grpSpPr>
          <a:xfrm>
            <a:off x="827585" y="1316766"/>
            <a:ext cx="1647323" cy="1436124"/>
            <a:chOff x="1" y="0"/>
            <a:chExt cx="4392858" cy="2872248"/>
          </a:xfrm>
        </p:grpSpPr>
        <p:sp>
          <p:nvSpPr>
            <p:cNvPr id="4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hape 335"/>
            <p:cNvSpPr/>
            <p:nvPr/>
          </p:nvSpPr>
          <p:spPr>
            <a:xfrm>
              <a:off x="1152128" y="899866"/>
              <a:ext cx="2462211" cy="1107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构建新型</a:t>
              </a:r>
              <a:endPara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学科体系</a:t>
              </a:r>
              <a:endParaRPr lang="id-ID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6" name="Group 342"/>
          <p:cNvGrpSpPr/>
          <p:nvPr/>
        </p:nvGrpSpPr>
        <p:grpSpPr>
          <a:xfrm>
            <a:off x="2262319" y="1316766"/>
            <a:ext cx="1647323" cy="1436124"/>
            <a:chOff x="0" y="0"/>
            <a:chExt cx="4392859" cy="2872248"/>
          </a:xfrm>
        </p:grpSpPr>
        <p:sp>
          <p:nvSpPr>
            <p:cNvPr id="7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hape 340"/>
            <p:cNvSpPr/>
            <p:nvPr/>
          </p:nvSpPr>
          <p:spPr>
            <a:xfrm>
              <a:off x="974575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加强学科</a:t>
              </a:r>
              <a:endPara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团队建设</a:t>
              </a:r>
              <a:endParaRPr lang="id-ID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9" name="Group 347"/>
          <p:cNvGrpSpPr/>
          <p:nvPr/>
        </p:nvGrpSpPr>
        <p:grpSpPr>
          <a:xfrm>
            <a:off x="3732500" y="1316766"/>
            <a:ext cx="1647323" cy="1436124"/>
            <a:chOff x="0" y="0"/>
            <a:chExt cx="4392859" cy="2872248"/>
          </a:xfrm>
        </p:grpSpPr>
        <p:sp>
          <p:nvSpPr>
            <p:cNvPr id="10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345"/>
            <p:cNvSpPr/>
            <p:nvPr/>
          </p:nvSpPr>
          <p:spPr>
            <a:xfrm>
              <a:off x="894520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加强学科平台建设</a:t>
              </a:r>
              <a:endParaRPr lang="id-ID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2" name="Group 352"/>
          <p:cNvGrpSpPr/>
          <p:nvPr/>
        </p:nvGrpSpPr>
        <p:grpSpPr>
          <a:xfrm>
            <a:off x="5190569" y="1316766"/>
            <a:ext cx="1647322" cy="1436124"/>
            <a:chOff x="0" y="0"/>
            <a:chExt cx="4392859" cy="2872248"/>
          </a:xfrm>
        </p:grpSpPr>
        <p:sp>
          <p:nvSpPr>
            <p:cNvPr id="13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hape 350"/>
            <p:cNvSpPr/>
            <p:nvPr/>
          </p:nvSpPr>
          <p:spPr>
            <a:xfrm>
              <a:off x="1038781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创新人才培养模式</a:t>
              </a:r>
              <a:endParaRPr lang="id-ID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5" name="Group 357"/>
          <p:cNvGrpSpPr/>
          <p:nvPr/>
        </p:nvGrpSpPr>
        <p:grpSpPr>
          <a:xfrm>
            <a:off x="6669094" y="1316766"/>
            <a:ext cx="1647322" cy="1436124"/>
            <a:chOff x="0" y="0"/>
            <a:chExt cx="4392859" cy="2872248"/>
          </a:xfrm>
        </p:grpSpPr>
        <p:sp>
          <p:nvSpPr>
            <p:cNvPr id="16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hape 355"/>
            <p:cNvSpPr/>
            <p:nvPr/>
          </p:nvSpPr>
          <p:spPr>
            <a:xfrm>
              <a:off x="93647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深化国际</a:t>
              </a:r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合作交流</a:t>
              </a:r>
              <a:endParaRPr lang="id-ID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8" name="Group 360"/>
          <p:cNvGrpSpPr/>
          <p:nvPr/>
        </p:nvGrpSpPr>
        <p:grpSpPr>
          <a:xfrm>
            <a:off x="1491760" y="2547641"/>
            <a:ext cx="318973" cy="425297"/>
            <a:chOff x="0" y="0"/>
            <a:chExt cx="850594" cy="850594"/>
          </a:xfrm>
        </p:grpSpPr>
        <p:sp>
          <p:nvSpPr>
            <p:cNvPr id="19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" name="Group 363"/>
          <p:cNvGrpSpPr/>
          <p:nvPr/>
        </p:nvGrpSpPr>
        <p:grpSpPr>
          <a:xfrm>
            <a:off x="2929522" y="2547641"/>
            <a:ext cx="318973" cy="425297"/>
            <a:chOff x="0" y="0"/>
            <a:chExt cx="850594" cy="850594"/>
          </a:xfrm>
        </p:grpSpPr>
        <p:sp>
          <p:nvSpPr>
            <p:cNvPr id="22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hape 362"/>
            <p:cNvSpPr/>
            <p:nvPr/>
          </p:nvSpPr>
          <p:spPr>
            <a:xfrm>
              <a:off x="311485" y="240630"/>
              <a:ext cx="22656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4" name="Group 366"/>
          <p:cNvGrpSpPr/>
          <p:nvPr/>
        </p:nvGrpSpPr>
        <p:grpSpPr>
          <a:xfrm>
            <a:off x="4396675" y="2547641"/>
            <a:ext cx="318973" cy="425297"/>
            <a:chOff x="0" y="0"/>
            <a:chExt cx="850594" cy="850594"/>
          </a:xfrm>
        </p:grpSpPr>
        <p:sp>
          <p:nvSpPr>
            <p:cNvPr id="25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hape 365"/>
            <p:cNvSpPr/>
            <p:nvPr/>
          </p:nvSpPr>
          <p:spPr>
            <a:xfrm>
              <a:off x="311485" y="240630"/>
              <a:ext cx="22656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7" name="Group 369"/>
          <p:cNvGrpSpPr/>
          <p:nvPr/>
        </p:nvGrpSpPr>
        <p:grpSpPr>
          <a:xfrm>
            <a:off x="5854743" y="2547641"/>
            <a:ext cx="318973" cy="425297"/>
            <a:chOff x="0" y="0"/>
            <a:chExt cx="850594" cy="850594"/>
          </a:xfrm>
        </p:grpSpPr>
        <p:sp>
          <p:nvSpPr>
            <p:cNvPr id="28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0" name="Group 372"/>
          <p:cNvGrpSpPr/>
          <p:nvPr/>
        </p:nvGrpSpPr>
        <p:grpSpPr>
          <a:xfrm>
            <a:off x="7333270" y="2547641"/>
            <a:ext cx="318973" cy="425297"/>
            <a:chOff x="0" y="0"/>
            <a:chExt cx="850594" cy="850594"/>
          </a:xfrm>
        </p:grpSpPr>
        <p:sp>
          <p:nvSpPr>
            <p:cNvPr id="31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371"/>
            <p:cNvSpPr/>
            <p:nvPr/>
          </p:nvSpPr>
          <p:spPr>
            <a:xfrm>
              <a:off x="311485" y="240630"/>
              <a:ext cx="22656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3" name="Shape 373"/>
          <p:cNvSpPr/>
          <p:nvPr/>
        </p:nvSpPr>
        <p:spPr>
          <a:xfrm>
            <a:off x="1043608" y="3044958"/>
            <a:ext cx="1177714" cy="19943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zh-CN" sz="1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改造提升传统学科，培育新兴交叉学科，打造学科发展新增长点</a:t>
            </a:r>
            <a:endParaRPr lang="en-US" altLang="zh-CN" sz="18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Shape 376"/>
          <p:cNvSpPr/>
          <p:nvPr/>
        </p:nvSpPr>
        <p:spPr>
          <a:xfrm>
            <a:off x="2509355" y="3044957"/>
            <a:ext cx="1177713" cy="2659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实施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闽江</a:t>
            </a:r>
            <a:r>
              <a:rPr lang="zh-CN" altLang="zh-CN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学者奖励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计划，引进</a:t>
            </a:r>
            <a:r>
              <a:rPr lang="zh-CN" altLang="zh-CN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学科领军人才和高水平创新团队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，培育本土学术</a:t>
            </a:r>
            <a:r>
              <a:rPr lang="zh-CN" altLang="zh-CN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人才和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创新人才</a:t>
            </a:r>
            <a:endParaRPr lang="en-US" altLang="zh-CN" sz="1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Shape 379"/>
          <p:cNvSpPr/>
          <p:nvPr/>
        </p:nvSpPr>
        <p:spPr>
          <a:xfrm>
            <a:off x="3949515" y="3044957"/>
            <a:ext cx="1177713" cy="19943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zh-CN" sz="1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应用基础研究、高新技术研究和重大科技计划</a:t>
            </a:r>
            <a:r>
              <a:rPr lang="zh-CN" altLang="en-US" sz="1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加速推进创新驱动</a:t>
            </a:r>
            <a:endParaRPr lang="en-US" altLang="zh-CN" sz="18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Shape 382"/>
          <p:cNvSpPr/>
          <p:nvPr/>
        </p:nvSpPr>
        <p:spPr>
          <a:xfrm>
            <a:off x="5436096" y="3044957"/>
            <a:ext cx="1177714" cy="2659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zh-CN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强化人才培养核心地位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，推进创新型</a:t>
            </a:r>
            <a:r>
              <a:rPr lang="zh-CN" altLang="zh-CN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和应用型人才培养模式改革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推进</a:t>
            </a:r>
            <a:r>
              <a:rPr lang="zh-CN" altLang="zh-CN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科教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融合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sz="1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</a:t>
            </a:r>
            <a:r>
              <a:rPr lang="zh-CN" altLang="zh-CN" sz="1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学结合</a:t>
            </a:r>
            <a:endParaRPr lang="en-US" altLang="zh-CN" sz="1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Shape 385"/>
          <p:cNvSpPr/>
          <p:nvPr/>
        </p:nvSpPr>
        <p:spPr>
          <a:xfrm>
            <a:off x="6901843" y="3044957"/>
            <a:ext cx="1177713" cy="2659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zh-CN" sz="18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引进国境外</a:t>
            </a:r>
            <a:r>
              <a:rPr lang="zh-CN" altLang="zh-CN" sz="1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优质教育资源，加强跨国学术交流和科研合作，推动国际化与本土化有机结合</a:t>
            </a:r>
            <a:endParaRPr lang="en-US" altLang="zh-CN" sz="18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4536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859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183341" y="2151529"/>
            <a:ext cx="6008914" cy="2537483"/>
          </a:xfrm>
          <a:custGeom>
            <a:avLst/>
            <a:gdLst>
              <a:gd name="connsiteX0" fmla="*/ 0 w 6008914"/>
              <a:gd name="connsiteY0" fmla="*/ 1029661 h 1903112"/>
              <a:gd name="connsiteX1" fmla="*/ 1352390 w 6008914"/>
              <a:gd name="connsiteY1" fmla="*/ 1790380 h 1903112"/>
              <a:gd name="connsiteX2" fmla="*/ 3211926 w 6008914"/>
              <a:gd name="connsiteY2" fmla="*/ 1805748 h 1903112"/>
              <a:gd name="connsiteX3" fmla="*/ 4817889 w 6008914"/>
              <a:gd name="connsiteY3" fmla="*/ 899032 h 1903112"/>
              <a:gd name="connsiteX4" fmla="*/ 6008914 w 6008914"/>
              <a:gd name="connsiteY4" fmla="*/ 0 h 190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914" h="1903112">
                <a:moveTo>
                  <a:pt x="0" y="1029661"/>
                </a:moveTo>
                <a:cubicBezTo>
                  <a:pt x="408534" y="1345346"/>
                  <a:pt x="817069" y="1661032"/>
                  <a:pt x="1352390" y="1790380"/>
                </a:cubicBezTo>
                <a:cubicBezTo>
                  <a:pt x="1887711" y="1919728"/>
                  <a:pt x="2634343" y="1954306"/>
                  <a:pt x="3211926" y="1805748"/>
                </a:cubicBezTo>
                <a:cubicBezTo>
                  <a:pt x="3789509" y="1657190"/>
                  <a:pt x="4351724" y="1199990"/>
                  <a:pt x="4817889" y="899032"/>
                </a:cubicBezTo>
                <a:cubicBezTo>
                  <a:pt x="5284054" y="598074"/>
                  <a:pt x="5646484" y="299037"/>
                  <a:pt x="6008914" y="0"/>
                </a:cubicBezTo>
              </a:path>
            </a:pathLst>
          </a:cu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 txBox="1"/>
          <p:nvPr/>
        </p:nvSpPr>
        <p:spPr>
          <a:xfrm>
            <a:off x="857885" y="266700"/>
            <a:ext cx="4506204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（四）申报条件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15174" y="3320704"/>
            <a:ext cx="360040" cy="4800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966836" y="1895228"/>
            <a:ext cx="360040" cy="4800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5763378" y="3080678"/>
            <a:ext cx="360040" cy="4800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4211960" y="4293096"/>
            <a:ext cx="360040" cy="4800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2339752" y="4267944"/>
            <a:ext cx="360040" cy="4800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531993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0698" y="107131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学科方向</a:t>
            </a:r>
          </a:p>
        </p:txBody>
      </p:sp>
      <p:sp>
        <p:nvSpPr>
          <p:cNvPr id="14" name="矩形 13"/>
          <p:cNvSpPr/>
          <p:nvPr/>
        </p:nvSpPr>
        <p:spPr>
          <a:xfrm>
            <a:off x="323528" y="1508787"/>
            <a:ext cx="2105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/>
              <a:t>3 </a:t>
            </a:r>
            <a:r>
              <a:rPr lang="zh-CN" altLang="zh-CN" b="1" dirty="0"/>
              <a:t>个</a:t>
            </a:r>
            <a:r>
              <a:rPr lang="zh-CN" altLang="zh-CN" b="1" dirty="0" smtClean="0"/>
              <a:t>以上学科</a:t>
            </a:r>
            <a:r>
              <a:rPr lang="zh-CN" altLang="zh-CN" b="1" dirty="0"/>
              <a:t>方向</a:t>
            </a:r>
            <a:r>
              <a:rPr lang="zh-CN" altLang="zh-CN" b="1" dirty="0" smtClean="0"/>
              <a:t>，</a:t>
            </a:r>
            <a:r>
              <a:rPr lang="zh-CN" altLang="en-US" b="1" dirty="0" smtClean="0"/>
              <a:t>含</a:t>
            </a:r>
            <a:r>
              <a:rPr lang="en-US" altLang="zh-CN" b="1" dirty="0" smtClean="0"/>
              <a:t>2 </a:t>
            </a:r>
            <a:r>
              <a:rPr lang="zh-CN" altLang="zh-CN" b="1" dirty="0"/>
              <a:t>个以上</a:t>
            </a:r>
            <a:r>
              <a:rPr lang="zh-CN" altLang="zh-CN" b="1" dirty="0" smtClean="0"/>
              <a:t>主干，</a:t>
            </a:r>
            <a:r>
              <a:rPr lang="en-US" altLang="zh-CN" b="1" dirty="0"/>
              <a:t>1 </a:t>
            </a:r>
            <a:r>
              <a:rPr lang="zh-CN" altLang="zh-CN" b="1" dirty="0"/>
              <a:t>个</a:t>
            </a:r>
            <a:r>
              <a:rPr lang="zh-CN" altLang="zh-CN" b="1" dirty="0" smtClean="0"/>
              <a:t>以上新兴</a:t>
            </a:r>
            <a:r>
              <a:rPr lang="zh-CN" altLang="zh-CN" b="1" dirty="0"/>
              <a:t>交叉</a:t>
            </a:r>
            <a:r>
              <a:rPr lang="zh-CN" altLang="zh-CN" b="1" dirty="0" smtClean="0"/>
              <a:t>或特质</a:t>
            </a:r>
            <a:r>
              <a:rPr lang="zh-CN" altLang="en-US" b="1" dirty="0" smtClean="0"/>
              <a:t>学科方向</a:t>
            </a:r>
            <a:endParaRPr lang="zh-CN" altLang="en-US" b="1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395536" y="4700345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0698" y="423966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学科队伍</a:t>
            </a:r>
          </a:p>
        </p:txBody>
      </p:sp>
      <p:sp>
        <p:nvSpPr>
          <p:cNvPr id="18" name="矩形 17"/>
          <p:cNvSpPr/>
          <p:nvPr/>
        </p:nvSpPr>
        <p:spPr>
          <a:xfrm>
            <a:off x="323528" y="4747997"/>
            <a:ext cx="2105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dirty="0" smtClean="0"/>
              <a:t>高级职称、博士学位教师和一定数量的行（企）业高级技术研发人员组成学科团队</a:t>
            </a:r>
            <a:endParaRPr lang="zh-CN" altLang="en-US" b="1" dirty="0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4427984" y="4747998"/>
            <a:ext cx="2448272" cy="5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4048" y="42930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</a:t>
            </a:r>
          </a:p>
        </p:txBody>
      </p:sp>
      <p:sp>
        <p:nvSpPr>
          <p:cNvPr id="21" name="矩形 20"/>
          <p:cNvSpPr/>
          <p:nvPr/>
        </p:nvSpPr>
        <p:spPr>
          <a:xfrm>
            <a:off x="3779912" y="4773149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dirty="0" smtClean="0"/>
              <a:t>依托应用型人才培养专业群或服务产业特色专业</a:t>
            </a:r>
            <a:r>
              <a:rPr lang="zh-CN" altLang="en-US" b="1" dirty="0" smtClean="0"/>
              <a:t>；</a:t>
            </a:r>
            <a:r>
              <a:rPr lang="zh-CN" altLang="zh-CN" b="1" dirty="0" smtClean="0"/>
              <a:t>人才培养质量保证体系完备、规范，人才培养质量和水平较高，产学研创一体化的体制机制健全。</a:t>
            </a:r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3347864" y="1412776"/>
            <a:ext cx="2520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5936" y="93272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科学研究</a:t>
            </a:r>
          </a:p>
        </p:txBody>
      </p:sp>
      <p:sp>
        <p:nvSpPr>
          <p:cNvPr id="25" name="矩形 24"/>
          <p:cNvSpPr/>
          <p:nvPr/>
        </p:nvSpPr>
        <p:spPr>
          <a:xfrm>
            <a:off x="3203849" y="1377931"/>
            <a:ext cx="2778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主持省级以上纵、横向科研</a:t>
            </a:r>
            <a:r>
              <a:rPr lang="zh-CN" altLang="zh-CN" b="1" dirty="0" smtClean="0"/>
              <a:t>项目</a:t>
            </a:r>
            <a:r>
              <a:rPr lang="zh-CN" altLang="en-US" b="1" dirty="0" smtClean="0"/>
              <a:t>；</a:t>
            </a:r>
            <a:r>
              <a:rPr lang="zh-CN" altLang="zh-CN" b="1" dirty="0" smtClean="0"/>
              <a:t>核心期刊</a:t>
            </a:r>
            <a:r>
              <a:rPr lang="zh-CN" altLang="zh-CN" b="1" dirty="0"/>
              <a:t>发表</a:t>
            </a:r>
            <a:r>
              <a:rPr lang="zh-CN" altLang="zh-CN" b="1" dirty="0" smtClean="0"/>
              <a:t>论文</a:t>
            </a:r>
            <a:r>
              <a:rPr lang="zh-CN" altLang="en-US" b="1" dirty="0" smtClean="0"/>
              <a:t>；</a:t>
            </a:r>
            <a:r>
              <a:rPr lang="zh-CN" altLang="zh-CN" b="1" dirty="0" smtClean="0"/>
              <a:t>校</a:t>
            </a:r>
            <a:r>
              <a:rPr lang="zh-CN" altLang="zh-CN" b="1" dirty="0"/>
              <a:t>企合作科研课题在</a:t>
            </a:r>
            <a:r>
              <a:rPr lang="zh-CN" altLang="zh-CN" b="1" dirty="0" smtClean="0"/>
              <a:t>研</a:t>
            </a:r>
            <a:r>
              <a:rPr lang="zh-CN" altLang="en-US" b="1" dirty="0" smtClean="0"/>
              <a:t>；</a:t>
            </a:r>
            <a:r>
              <a:rPr lang="zh-CN" altLang="zh-CN" b="1" dirty="0" smtClean="0"/>
              <a:t>获省部级</a:t>
            </a:r>
            <a:r>
              <a:rPr lang="zh-CN" altLang="zh-CN" b="1" dirty="0"/>
              <a:t>科技进步奖励</a:t>
            </a:r>
            <a:r>
              <a:rPr lang="zh-CN" altLang="zh-CN" b="1" dirty="0" smtClean="0"/>
              <a:t>；产出一批高质量科研成果</a:t>
            </a:r>
            <a:endParaRPr lang="zh-CN" altLang="zh-CN" b="1" dirty="0"/>
          </a:p>
        </p:txBody>
      </p:sp>
      <p:cxnSp>
        <p:nvCxnSpPr>
          <p:cNvPr id="28" name="直接连接符 27"/>
          <p:cNvCxnSpPr/>
          <p:nvPr/>
        </p:nvCxnSpPr>
        <p:spPr>
          <a:xfrm>
            <a:off x="7308304" y="2257495"/>
            <a:ext cx="18356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24328" y="179681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学科平台</a:t>
            </a:r>
          </a:p>
        </p:txBody>
      </p:sp>
      <p:sp>
        <p:nvSpPr>
          <p:cNvPr id="32" name="矩形 31"/>
          <p:cNvSpPr/>
          <p:nvPr/>
        </p:nvSpPr>
        <p:spPr>
          <a:xfrm>
            <a:off x="6876256" y="2276873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拥有一批支撑学科发展的科研创新平台、协同创新中心、研发基地、特色智库和有实质性合作、运行良好的校企合作联合实验室</a:t>
            </a:r>
            <a:endParaRPr lang="zh-CN" altLang="en-US" b="1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4536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5129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3" grpId="0"/>
      <p:bldP spid="14" grpId="0"/>
      <p:bldP spid="17" grpId="0"/>
      <p:bldP spid="18" grpId="0"/>
      <p:bldP spid="20" grpId="0"/>
      <p:bldP spid="21" grpId="0"/>
      <p:bldP spid="24" grpId="0"/>
      <p:bldP spid="25" grpId="0"/>
      <p:bldP spid="29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7885" y="266700"/>
            <a:ext cx="4506204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（五）组织实施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 1452"/>
          <p:cNvSpPr/>
          <p:nvPr/>
        </p:nvSpPr>
        <p:spPr>
          <a:xfrm>
            <a:off x="854117" y="3115893"/>
            <a:ext cx="1719613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1454"/>
          <p:cNvSpPr/>
          <p:nvPr/>
        </p:nvSpPr>
        <p:spPr>
          <a:xfrm>
            <a:off x="2764613" y="3115893"/>
            <a:ext cx="1719614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1456"/>
          <p:cNvSpPr/>
          <p:nvPr/>
        </p:nvSpPr>
        <p:spPr>
          <a:xfrm>
            <a:off x="4659774" y="3115893"/>
            <a:ext cx="1719614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1458"/>
          <p:cNvSpPr/>
          <p:nvPr/>
        </p:nvSpPr>
        <p:spPr>
          <a:xfrm>
            <a:off x="6570271" y="3115893"/>
            <a:ext cx="1719614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1460"/>
          <p:cNvSpPr/>
          <p:nvPr/>
        </p:nvSpPr>
        <p:spPr>
          <a:xfrm>
            <a:off x="1080994" y="2276873"/>
            <a:ext cx="1265859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1026817" y="2317105"/>
            <a:ext cx="355513" cy="474017"/>
            <a:chOff x="1369087" y="2088729"/>
            <a:chExt cx="474017" cy="474016"/>
          </a:xfrm>
        </p:grpSpPr>
        <p:sp>
          <p:nvSpPr>
            <p:cNvPr id="9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Shape 1465"/>
          <p:cNvSpPr/>
          <p:nvPr/>
        </p:nvSpPr>
        <p:spPr>
          <a:xfrm>
            <a:off x="2991492" y="2276873"/>
            <a:ext cx="1265859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468"/>
          <p:cNvSpPr/>
          <p:nvPr/>
        </p:nvSpPr>
        <p:spPr>
          <a:xfrm>
            <a:off x="4900054" y="2277009"/>
            <a:ext cx="1263266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1471"/>
          <p:cNvSpPr/>
          <p:nvPr/>
        </p:nvSpPr>
        <p:spPr>
          <a:xfrm>
            <a:off x="6813783" y="2278600"/>
            <a:ext cx="1263266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Group 32"/>
          <p:cNvGrpSpPr/>
          <p:nvPr/>
        </p:nvGrpSpPr>
        <p:grpSpPr>
          <a:xfrm>
            <a:off x="2929943" y="2317104"/>
            <a:ext cx="355513" cy="474017"/>
            <a:chOff x="3906591" y="2088732"/>
            <a:chExt cx="474017" cy="474017"/>
          </a:xfrm>
        </p:grpSpPr>
        <p:sp>
          <p:nvSpPr>
            <p:cNvPr id="15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7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3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3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Group 40"/>
          <p:cNvGrpSpPr/>
          <p:nvPr/>
        </p:nvGrpSpPr>
        <p:grpSpPr>
          <a:xfrm>
            <a:off x="6746225" y="2317104"/>
            <a:ext cx="355513" cy="474017"/>
            <a:chOff x="8994965" y="2088732"/>
            <a:chExt cx="474017" cy="474017"/>
          </a:xfrm>
        </p:grpSpPr>
        <p:sp>
          <p:nvSpPr>
            <p:cNvPr id="20" name="Shape 1476"/>
            <p:cNvSpPr/>
            <p:nvPr/>
          </p:nvSpPr>
          <p:spPr>
            <a:xfrm>
              <a:off x="8994965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 Placeholder 5"/>
          <p:cNvSpPr txBox="1"/>
          <p:nvPr/>
        </p:nvSpPr>
        <p:spPr>
          <a:xfrm>
            <a:off x="1052797" y="2831837"/>
            <a:ext cx="1274115" cy="5778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申报对象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6"/>
          <p:cNvSpPr txBox="1"/>
          <p:nvPr/>
        </p:nvSpPr>
        <p:spPr>
          <a:xfrm>
            <a:off x="857885" y="3961365"/>
            <a:ext cx="1715844" cy="16707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主要面向应用型高校，部属高校和高水平大学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所高校不列入建设范畴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5"/>
          <p:cNvSpPr txBox="1"/>
          <p:nvPr/>
        </p:nvSpPr>
        <p:spPr>
          <a:xfrm>
            <a:off x="3057331" y="2831837"/>
            <a:ext cx="1184986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申报限额</a:t>
            </a:r>
          </a:p>
        </p:txBody>
      </p:sp>
      <p:sp>
        <p:nvSpPr>
          <p:cNvPr id="25" name="Text Placeholder 5"/>
          <p:cNvSpPr txBox="1"/>
          <p:nvPr/>
        </p:nvSpPr>
        <p:spPr>
          <a:xfrm>
            <a:off x="6878326" y="2831837"/>
            <a:ext cx="1184986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限报情况</a:t>
            </a:r>
          </a:p>
        </p:txBody>
      </p:sp>
      <p:sp>
        <p:nvSpPr>
          <p:cNvPr id="26" name="Text Placeholder 6"/>
          <p:cNvSpPr txBox="1"/>
          <p:nvPr/>
        </p:nvSpPr>
        <p:spPr>
          <a:xfrm>
            <a:off x="2843809" y="3807884"/>
            <a:ext cx="1640419" cy="1667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省重点建设大学不超过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个，其他高校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超过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 Placeholder 6"/>
          <p:cNvSpPr txBox="1"/>
          <p:nvPr/>
        </p:nvSpPr>
        <p:spPr>
          <a:xfrm>
            <a:off x="4708828" y="3903894"/>
            <a:ext cx="1663372" cy="17634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同一学科或培养领域限报一项，已有学术型硕士学位授权点的学科原则上不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 Placeholder 6"/>
          <p:cNvSpPr txBox="1"/>
          <p:nvPr/>
        </p:nvSpPr>
        <p:spPr>
          <a:xfrm>
            <a:off x="6630590" y="3807884"/>
            <a:ext cx="1629653" cy="1667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高峰高原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学科与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应用性学科申报只能选择其一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，不得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重复申报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4960864" y="2831837"/>
            <a:ext cx="1184986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申报要求</a:t>
            </a:r>
          </a:p>
        </p:txBody>
      </p:sp>
      <p:sp>
        <p:nvSpPr>
          <p:cNvPr id="30" name="Shape 1475"/>
          <p:cNvSpPr/>
          <p:nvPr/>
        </p:nvSpPr>
        <p:spPr>
          <a:xfrm>
            <a:off x="4838085" y="2317104"/>
            <a:ext cx="355513" cy="47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1480"/>
          <p:cNvSpPr/>
          <p:nvPr/>
        </p:nvSpPr>
        <p:spPr>
          <a:xfrm>
            <a:off x="4945719" y="2440162"/>
            <a:ext cx="139760" cy="18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627784" y="1796819"/>
            <a:ext cx="37989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73488" y="1988840"/>
            <a:ext cx="200662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27785" y="1220756"/>
            <a:ext cx="3798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申报要求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654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5388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7885" y="266700"/>
            <a:ext cx="4506204" cy="5063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（五）组织实施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9512" y="1508787"/>
            <a:ext cx="18722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102873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申报程序</a:t>
            </a:r>
          </a:p>
        </p:txBody>
      </p:sp>
      <p:sp>
        <p:nvSpPr>
          <p:cNvPr id="6" name="椭圆 5"/>
          <p:cNvSpPr/>
          <p:nvPr/>
        </p:nvSpPr>
        <p:spPr>
          <a:xfrm>
            <a:off x="857884" y="1796819"/>
            <a:ext cx="905804" cy="10156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高校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95736" y="1920583"/>
            <a:ext cx="1030117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填写申请书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651741" y="1920583"/>
            <a:ext cx="982934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组织专家论证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66723" y="1920583"/>
            <a:ext cx="977168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学委会审核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503855" y="1920583"/>
            <a:ext cx="936104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组织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上报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>
            <a:stCxn id="6" idx="6"/>
          </p:cNvCxnSpPr>
          <p:nvPr/>
        </p:nvCxnSpPr>
        <p:spPr>
          <a:xfrm>
            <a:off x="1763688" y="2304625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219693" y="2337760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634675" y="2337760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012160" y="2337760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7812360" y="3236979"/>
            <a:ext cx="905804" cy="10156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省学位办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4" name="肘形连接符 23"/>
          <p:cNvCxnSpPr>
            <a:stCxn id="14" idx="3"/>
            <a:endCxn id="20" idx="0"/>
          </p:cNvCxnSpPr>
          <p:nvPr/>
        </p:nvCxnSpPr>
        <p:spPr>
          <a:xfrm>
            <a:off x="7439960" y="2304626"/>
            <a:ext cx="825303" cy="932353"/>
          </a:xfrm>
          <a:prstGeom prst="bentConnector2">
            <a:avLst/>
          </a:prstGeom>
          <a:ln w="127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6516216" y="3332990"/>
            <a:ext cx="936104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形式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审核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108181" y="3360743"/>
            <a:ext cx="936104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网络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评审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698571" y="3360743"/>
            <a:ext cx="936104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现场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答辩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289749" y="3360743"/>
            <a:ext cx="936104" cy="768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择优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立项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箭头连接符 29"/>
          <p:cNvCxnSpPr>
            <a:stCxn id="20" idx="2"/>
          </p:cNvCxnSpPr>
          <p:nvPr/>
        </p:nvCxnSpPr>
        <p:spPr>
          <a:xfrm flipH="1">
            <a:off x="7524328" y="3744785"/>
            <a:ext cx="28803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5" idx="1"/>
          </p:cNvCxnSpPr>
          <p:nvPr/>
        </p:nvCxnSpPr>
        <p:spPr>
          <a:xfrm flipH="1">
            <a:off x="6084168" y="3717032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4676133" y="3744785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3266523" y="3744785"/>
            <a:ext cx="43204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28" idx="1"/>
            <a:endCxn id="6" idx="4"/>
          </p:cNvCxnSpPr>
          <p:nvPr/>
        </p:nvCxnSpPr>
        <p:spPr>
          <a:xfrm rot="10800000">
            <a:off x="1310788" y="2812434"/>
            <a:ext cx="978963" cy="932353"/>
          </a:xfrm>
          <a:prstGeom prst="bentConnector2">
            <a:avLst/>
          </a:prstGeom>
          <a:ln w="127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288100" y="4581128"/>
            <a:ext cx="1512168" cy="12481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建设期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35696" y="49651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年立项建设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698572" y="5211392"/>
            <a:ext cx="58539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11960" y="496517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中期检查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44"/>
          <p:cNvCxnSpPr>
            <a:endCxn id="46" idx="1"/>
          </p:cNvCxnSpPr>
          <p:nvPr/>
        </p:nvCxnSpPr>
        <p:spPr>
          <a:xfrm flipV="1">
            <a:off x="6084168" y="5191647"/>
            <a:ext cx="936104" cy="615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0272" y="50069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年终期验收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5201189" y="5445224"/>
            <a:ext cx="1" cy="38404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4604333" y="5829267"/>
            <a:ext cx="1224136" cy="86409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绩效考核动态调整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4536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9118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 animBg="1"/>
      <p:bldP spid="12" grpId="0" animBg="1"/>
      <p:bldP spid="13" grpId="0" animBg="1"/>
      <p:bldP spid="14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40" grpId="0"/>
      <p:bldP spid="44" grpId="0"/>
      <p:bldP spid="46" grpId="0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971550" y="1340370"/>
            <a:ext cx="7272338" cy="39608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71600" y="980728"/>
            <a:ext cx="2376264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302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87624" y="1052736"/>
            <a:ext cx="1882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结束语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47813" y="1700734"/>
            <a:ext cx="6159500" cy="295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zh-CN" sz="3200" b="1" dirty="0" smtClean="0">
                <a:latin typeface="华文中宋" pitchFamily="2" charset="-122"/>
                <a:ea typeface="华文中宋" pitchFamily="2" charset="-122"/>
              </a:rPr>
              <a:t>“十三五”</a:t>
            </a:r>
            <a:r>
              <a:rPr lang="zh-CN" altLang="zh-CN" sz="3200" b="1" dirty="0">
                <a:latin typeface="华文中宋" pitchFamily="2" charset="-122"/>
                <a:ea typeface="华文中宋" pitchFamily="2" charset="-122"/>
              </a:rPr>
              <a:t>期间，我</a:t>
            </a:r>
            <a:r>
              <a:rPr lang="zh-CN" altLang="zh-CN" sz="3200" b="1" dirty="0" smtClean="0">
                <a:latin typeface="华文中宋" pitchFamily="2" charset="-122"/>
                <a:ea typeface="华文中宋" pitchFamily="2" charset="-122"/>
              </a:rPr>
              <a:t>省</a:t>
            </a:r>
            <a:r>
              <a:rPr lang="zh-CN" altLang="zh-CN" sz="3200" b="1" dirty="0">
                <a:latin typeface="华文中宋" pitchFamily="2" charset="-122"/>
                <a:ea typeface="华文中宋" pitchFamily="2" charset="-122"/>
              </a:rPr>
              <a:t>将久久为功，继续</a:t>
            </a:r>
            <a:r>
              <a:rPr lang="zh-CN" altLang="zh-CN" sz="32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谋发展、促转型、树品牌、出特色，发出“福建声音”，形成转型发展“福建模式”</a:t>
            </a: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3200" dirty="0"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92275" y="3932759"/>
            <a:ext cx="583247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47864" y="3213621"/>
            <a:ext cx="417688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91680" y="4653136"/>
            <a:ext cx="5040560" cy="738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6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4130"/>
            <a:ext cx="9143365" cy="6880225"/>
          </a:xfrm>
          <a:prstGeom prst="rect">
            <a:avLst/>
          </a:prstGeom>
        </p:spPr>
      </p:pic>
      <p:pic>
        <p:nvPicPr>
          <p:cNvPr id="5124" name="Picture 4" descr="C:\Users\admin\Desktop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3411583"/>
            <a:ext cx="694967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9900" y="2451100"/>
            <a:ext cx="354203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谢  谢</a:t>
            </a:r>
            <a:endParaRPr lang="zh-CN" altLang="en-US" sz="9600" dirty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3850" y="980728"/>
            <a:ext cx="8424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>
                <a:latin typeface="华文琥珀" pitchFamily="2" charset="-122"/>
                <a:ea typeface="华文琥珀" pitchFamily="2" charset="-122"/>
              </a:rPr>
              <a:t>目的</a:t>
            </a:r>
            <a:r>
              <a:rPr lang="zh-CN" altLang="zh-CN" sz="2400" dirty="0" smtClean="0">
                <a:latin typeface="华文琥珀" pitchFamily="2" charset="-122"/>
                <a:ea typeface="华文琥珀" pitchFamily="2" charset="-122"/>
              </a:rPr>
              <a:t>：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引导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不同区域、不同层次、不同办学特色的高校在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转型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体系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中找准切入点，在“真转”“实转”上下功夫。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3850" y="980729"/>
            <a:ext cx="8424863" cy="83099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6513" y="318542"/>
            <a:ext cx="5733180" cy="450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-154532" y="260648"/>
            <a:ext cx="592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二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zh-CN" sz="2800" b="1" dirty="0">
                <a:latin typeface="华文中宋" pitchFamily="2" charset="-122"/>
                <a:ea typeface="华文中宋" pitchFamily="2" charset="-122"/>
              </a:rPr>
              <a:t>强化顶层设计，形成福建特色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547664" y="5589240"/>
            <a:ext cx="5904656" cy="50405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33458" y="5631631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措施一：</a:t>
            </a: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形成</a:t>
            </a:r>
            <a:r>
              <a:rPr lang="zh-CN" altLang="zh-CN" sz="2400" b="1" dirty="0">
                <a:latin typeface="微软雅黑" pitchFamily="34" charset="-122"/>
                <a:ea typeface="微软雅黑" pitchFamily="34" charset="-122"/>
              </a:rPr>
              <a:t>“四位一体”的转型发展体系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0" name="组合 51"/>
          <p:cNvGrpSpPr>
            <a:grpSpLocks/>
          </p:cNvGrpSpPr>
          <p:nvPr/>
        </p:nvGrpSpPr>
        <p:grpSpPr bwMode="auto">
          <a:xfrm>
            <a:off x="323850" y="2175247"/>
            <a:ext cx="8610085" cy="3197969"/>
            <a:chOff x="-2370518" y="1016050"/>
            <a:chExt cx="13975324" cy="5365278"/>
          </a:xfrm>
        </p:grpSpPr>
        <p:sp>
          <p:nvSpPr>
            <p:cNvPr id="101" name="椭圆 100"/>
            <p:cNvSpPr>
              <a:spLocks noChangeArrowheads="1"/>
            </p:cNvSpPr>
            <p:nvPr/>
          </p:nvSpPr>
          <p:spPr bwMode="auto">
            <a:xfrm>
              <a:off x="1756054" y="5385778"/>
              <a:ext cx="5631892" cy="99555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93000"/>
                    <a:lumOff val="7000"/>
                  </a:sys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068002" y="2248142"/>
              <a:ext cx="3137402" cy="313826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95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103" name="组合 3"/>
            <p:cNvGrpSpPr>
              <a:grpSpLocks/>
            </p:cNvGrpSpPr>
            <p:nvPr/>
          </p:nvGrpSpPr>
          <p:grpSpPr bwMode="auto">
            <a:xfrm>
              <a:off x="3675215" y="1552789"/>
              <a:ext cx="1944914" cy="1819688"/>
              <a:chOff x="3675215" y="1081717"/>
              <a:chExt cx="1944914" cy="1819688"/>
            </a:xfrm>
          </p:grpSpPr>
          <p:grpSp>
            <p:nvGrpSpPr>
              <p:cNvPr id="137" name="组合 4"/>
              <p:cNvGrpSpPr>
                <a:grpSpLocks/>
              </p:cNvGrpSpPr>
              <p:nvPr/>
            </p:nvGrpSpPr>
            <p:grpSpPr bwMode="auto">
              <a:xfrm rot="355591">
                <a:off x="3675215" y="1081717"/>
                <a:ext cx="1944914" cy="1819688"/>
                <a:chOff x="2697982" y="1091189"/>
                <a:chExt cx="2704090" cy="2529981"/>
              </a:xfrm>
            </p:grpSpPr>
            <p:sp>
              <p:nvSpPr>
                <p:cNvPr id="139" name="Freeform 6"/>
                <p:cNvSpPr>
                  <a:spLocks/>
                </p:cNvSpPr>
                <p:nvPr/>
              </p:nvSpPr>
              <p:spPr bwMode="auto">
                <a:xfrm rot="21103378">
                  <a:off x="2701742" y="1445868"/>
                  <a:ext cx="2691824" cy="2174874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50000"/>
                  </a:sys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0" name="Freeform 6"/>
                <p:cNvSpPr>
                  <a:spLocks/>
                </p:cNvSpPr>
                <p:nvPr/>
              </p:nvSpPr>
              <p:spPr bwMode="auto">
                <a:xfrm>
                  <a:off x="3853686" y="1844945"/>
                  <a:ext cx="1510772" cy="153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129" h="1540453">
                      <a:moveTo>
                        <a:pt x="100156" y="1"/>
                      </a:moveTo>
                      <a:cubicBezTo>
                        <a:pt x="539397" y="394"/>
                        <a:pt x="906426" y="142846"/>
                        <a:pt x="1155712" y="278485"/>
                      </a:cubicBezTo>
                      <a:lnTo>
                        <a:pt x="1141001" y="263774"/>
                      </a:lnTo>
                      <a:lnTo>
                        <a:pt x="1497718" y="329088"/>
                      </a:lnTo>
                      <a:lnTo>
                        <a:pt x="1497718" y="505189"/>
                      </a:lnTo>
                      <a:cubicBezTo>
                        <a:pt x="1506593" y="512534"/>
                        <a:pt x="1511120" y="516598"/>
                        <a:pt x="1511129" y="516606"/>
                      </a:cubicBezTo>
                      <a:cubicBezTo>
                        <a:pt x="320808" y="404062"/>
                        <a:pt x="46671" y="1329502"/>
                        <a:pt x="0" y="1540453"/>
                      </a:cubicBezTo>
                      <a:lnTo>
                        <a:pt x="0" y="2761"/>
                      </a:lnTo>
                      <a:cubicBezTo>
                        <a:pt x="33768" y="743"/>
                        <a:pt x="67166" y="-29"/>
                        <a:pt x="100156" y="1"/>
                      </a:cubicBezTo>
                      <a:close/>
                    </a:path>
                  </a:pathLst>
                </a:custGeom>
                <a:solidFill>
                  <a:srgbClr val="07584E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1" name="Freeform 6"/>
                <p:cNvSpPr>
                  <a:spLocks/>
                </p:cNvSpPr>
                <p:nvPr/>
              </p:nvSpPr>
              <p:spPr bwMode="auto">
                <a:xfrm>
                  <a:off x="2678316" y="1840474"/>
                  <a:ext cx="1175647" cy="1588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44" h="1579860">
                      <a:moveTo>
                        <a:pt x="1175144" y="0"/>
                      </a:moveTo>
                      <a:lnTo>
                        <a:pt x="1175144" y="1537692"/>
                      </a:lnTo>
                      <a:cubicBezTo>
                        <a:pt x="1169036" y="1564580"/>
                        <a:pt x="1166766" y="1579860"/>
                        <a:pt x="1166766" y="1579860"/>
                      </a:cubicBezTo>
                      <a:cubicBezTo>
                        <a:pt x="153833" y="1452963"/>
                        <a:pt x="1832" y="412468"/>
                        <a:pt x="1810" y="412320"/>
                      </a:cubicBezTo>
                      <a:lnTo>
                        <a:pt x="3076" y="411524"/>
                      </a:lnTo>
                      <a:lnTo>
                        <a:pt x="0" y="411739"/>
                      </a:lnTo>
                      <a:lnTo>
                        <a:pt x="0" y="240917"/>
                      </a:lnTo>
                      <a:lnTo>
                        <a:pt x="296427" y="235893"/>
                      </a:lnTo>
                      <a:lnTo>
                        <a:pt x="293970" y="240808"/>
                      </a:lnTo>
                      <a:cubicBezTo>
                        <a:pt x="605988" y="82024"/>
                        <a:pt x="903139" y="12882"/>
                        <a:pt x="1175144" y="0"/>
                      </a:cubicBezTo>
                      <a:close/>
                    </a:path>
                  </a:pathLst>
                </a:custGeom>
                <a:solidFill>
                  <a:srgbClr val="07584E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42" name="Freeform 6"/>
                <p:cNvSpPr>
                  <a:spLocks/>
                </p:cNvSpPr>
                <p:nvPr/>
              </p:nvSpPr>
              <p:spPr bwMode="auto">
                <a:xfrm>
                  <a:off x="2681749" y="1075371"/>
                  <a:ext cx="2699933" cy="2164065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rgbClr val="07584E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38" name="Freeform 6"/>
              <p:cNvSpPr>
                <a:spLocks/>
              </p:cNvSpPr>
              <p:nvPr/>
            </p:nvSpPr>
            <p:spPr bwMode="auto">
              <a:xfrm rot="355591">
                <a:off x="3758393" y="1214615"/>
                <a:ext cx="1661877" cy="1335596"/>
              </a:xfrm>
              <a:custGeom>
                <a:avLst/>
                <a:gdLst>
                  <a:gd name="T0" fmla="*/ 0 w 106"/>
                  <a:gd name="T1" fmla="*/ 39 h 85"/>
                  <a:gd name="T2" fmla="*/ 46 w 106"/>
                  <a:gd name="T3" fmla="*/ 85 h 85"/>
                  <a:gd name="T4" fmla="*/ 106 w 106"/>
                  <a:gd name="T5" fmla="*/ 43 h 85"/>
                  <a:gd name="T6" fmla="*/ 0 w 106"/>
                  <a:gd name="T7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5">
                    <a:moveTo>
                      <a:pt x="0" y="39"/>
                    </a:moveTo>
                    <a:cubicBezTo>
                      <a:pt x="0" y="39"/>
                      <a:pt x="6" y="80"/>
                      <a:pt x="46" y="85"/>
                    </a:cubicBezTo>
                    <a:cubicBezTo>
                      <a:pt x="46" y="85"/>
                      <a:pt x="53" y="38"/>
                      <a:pt x="106" y="43"/>
                    </a:cubicBezTo>
                    <a:cubicBezTo>
                      <a:pt x="106" y="43"/>
                      <a:pt x="58" y="0"/>
                      <a:pt x="0" y="39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36000">
                    <a:sysClr val="window" lastClr="FFFFFF">
                      <a:alpha val="0"/>
                    </a:sysClr>
                  </a:gs>
                </a:gsLst>
                <a:lin ang="18900000" scaled="1"/>
              </a:gradFill>
              <a:ln w="317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36000">
                      <a:sysClr val="window" lastClr="FFFFFF">
                        <a:alpha val="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04" name="组合 10"/>
            <p:cNvGrpSpPr>
              <a:grpSpLocks/>
            </p:cNvGrpSpPr>
            <p:nvPr/>
          </p:nvGrpSpPr>
          <p:grpSpPr bwMode="auto">
            <a:xfrm>
              <a:off x="2401378" y="2844517"/>
              <a:ext cx="1819688" cy="1944914"/>
              <a:chOff x="2401378" y="2373445"/>
              <a:chExt cx="1819688" cy="1944914"/>
            </a:xfrm>
          </p:grpSpPr>
          <p:grpSp>
            <p:nvGrpSpPr>
              <p:cNvPr id="131" name="组合 11"/>
              <p:cNvGrpSpPr>
                <a:grpSpLocks/>
              </p:cNvGrpSpPr>
              <p:nvPr/>
            </p:nvGrpSpPr>
            <p:grpSpPr bwMode="auto">
              <a:xfrm rot="-5044409">
                <a:off x="2338765" y="2436058"/>
                <a:ext cx="1944914" cy="1819688"/>
                <a:chOff x="2697982" y="1091189"/>
                <a:chExt cx="2704090" cy="2529981"/>
              </a:xfrm>
            </p:grpSpPr>
            <p:sp>
              <p:nvSpPr>
                <p:cNvPr id="133" name="Freeform 6"/>
                <p:cNvSpPr>
                  <a:spLocks/>
                </p:cNvSpPr>
                <p:nvPr/>
              </p:nvSpPr>
              <p:spPr bwMode="auto">
                <a:xfrm rot="21103378">
                  <a:off x="2709336" y="1445607"/>
                  <a:ext cx="2688200" cy="2156701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50000"/>
                  </a:sys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3870922" y="1827248"/>
                  <a:ext cx="1512956" cy="154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129" h="1540453">
                      <a:moveTo>
                        <a:pt x="100156" y="1"/>
                      </a:moveTo>
                      <a:cubicBezTo>
                        <a:pt x="539397" y="394"/>
                        <a:pt x="906426" y="142846"/>
                        <a:pt x="1155712" y="278485"/>
                      </a:cubicBezTo>
                      <a:lnTo>
                        <a:pt x="1141001" y="263774"/>
                      </a:lnTo>
                      <a:lnTo>
                        <a:pt x="1497718" y="329088"/>
                      </a:lnTo>
                      <a:lnTo>
                        <a:pt x="1497718" y="505189"/>
                      </a:lnTo>
                      <a:cubicBezTo>
                        <a:pt x="1506593" y="512534"/>
                        <a:pt x="1511120" y="516598"/>
                        <a:pt x="1511129" y="516606"/>
                      </a:cubicBezTo>
                      <a:cubicBezTo>
                        <a:pt x="320808" y="404062"/>
                        <a:pt x="46671" y="1329502"/>
                        <a:pt x="0" y="1540453"/>
                      </a:cubicBezTo>
                      <a:lnTo>
                        <a:pt x="0" y="2761"/>
                      </a:lnTo>
                      <a:cubicBezTo>
                        <a:pt x="33768" y="743"/>
                        <a:pt x="67166" y="-29"/>
                        <a:pt x="100156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635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5" name="Freeform 6"/>
                <p:cNvSpPr>
                  <a:spLocks/>
                </p:cNvSpPr>
                <p:nvPr/>
              </p:nvSpPr>
              <p:spPr bwMode="auto">
                <a:xfrm>
                  <a:off x="2698057" y="1847131"/>
                  <a:ext cx="1175242" cy="158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44" h="1579860">
                      <a:moveTo>
                        <a:pt x="1175144" y="0"/>
                      </a:moveTo>
                      <a:lnTo>
                        <a:pt x="1175144" y="1537692"/>
                      </a:lnTo>
                      <a:cubicBezTo>
                        <a:pt x="1169036" y="1564580"/>
                        <a:pt x="1166766" y="1579860"/>
                        <a:pt x="1166766" y="1579860"/>
                      </a:cubicBezTo>
                      <a:cubicBezTo>
                        <a:pt x="153833" y="1452963"/>
                        <a:pt x="1832" y="412468"/>
                        <a:pt x="1810" y="412320"/>
                      </a:cubicBezTo>
                      <a:lnTo>
                        <a:pt x="3076" y="411524"/>
                      </a:lnTo>
                      <a:lnTo>
                        <a:pt x="0" y="411739"/>
                      </a:lnTo>
                      <a:lnTo>
                        <a:pt x="0" y="240917"/>
                      </a:lnTo>
                      <a:lnTo>
                        <a:pt x="296427" y="235893"/>
                      </a:lnTo>
                      <a:lnTo>
                        <a:pt x="293970" y="240808"/>
                      </a:lnTo>
                      <a:cubicBezTo>
                        <a:pt x="605988" y="82024"/>
                        <a:pt x="903139" y="12882"/>
                        <a:pt x="1175144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635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6" name="Freeform 6"/>
                <p:cNvSpPr>
                  <a:spLocks/>
                </p:cNvSpPr>
                <p:nvPr/>
              </p:nvSpPr>
              <p:spPr bwMode="auto">
                <a:xfrm>
                  <a:off x="2706758" y="1081909"/>
                  <a:ext cx="2685497" cy="2153999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635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32" name="Freeform 6"/>
              <p:cNvSpPr>
                <a:spLocks/>
              </p:cNvSpPr>
              <p:nvPr/>
            </p:nvSpPr>
            <p:spPr bwMode="auto">
              <a:xfrm rot="16550645">
                <a:off x="2383491" y="2721988"/>
                <a:ext cx="1661877" cy="1335596"/>
              </a:xfrm>
              <a:custGeom>
                <a:avLst/>
                <a:gdLst>
                  <a:gd name="T0" fmla="*/ 0 w 106"/>
                  <a:gd name="T1" fmla="*/ 39 h 85"/>
                  <a:gd name="T2" fmla="*/ 46 w 106"/>
                  <a:gd name="T3" fmla="*/ 85 h 85"/>
                  <a:gd name="T4" fmla="*/ 106 w 106"/>
                  <a:gd name="T5" fmla="*/ 43 h 85"/>
                  <a:gd name="T6" fmla="*/ 0 w 106"/>
                  <a:gd name="T7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5">
                    <a:moveTo>
                      <a:pt x="0" y="39"/>
                    </a:moveTo>
                    <a:cubicBezTo>
                      <a:pt x="0" y="39"/>
                      <a:pt x="6" y="80"/>
                      <a:pt x="46" y="85"/>
                    </a:cubicBezTo>
                    <a:cubicBezTo>
                      <a:pt x="46" y="85"/>
                      <a:pt x="53" y="38"/>
                      <a:pt x="106" y="43"/>
                    </a:cubicBezTo>
                    <a:cubicBezTo>
                      <a:pt x="106" y="43"/>
                      <a:pt x="58" y="0"/>
                      <a:pt x="0" y="39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36000">
                    <a:sysClr val="window" lastClr="FFFFFF">
                      <a:alpha val="0"/>
                    </a:sysClr>
                  </a:gs>
                </a:gsLst>
                <a:lin ang="18900000" scaled="1"/>
              </a:gradFill>
              <a:ln w="317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36000">
                      <a:sysClr val="window" lastClr="FFFFFF">
                        <a:alpha val="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05" name="组合 17"/>
            <p:cNvGrpSpPr>
              <a:grpSpLocks/>
            </p:cNvGrpSpPr>
            <p:nvPr/>
          </p:nvGrpSpPr>
          <p:grpSpPr bwMode="auto">
            <a:xfrm>
              <a:off x="3689365" y="4232732"/>
              <a:ext cx="1944914" cy="1819688"/>
              <a:chOff x="3689365" y="3761660"/>
              <a:chExt cx="1944914" cy="1819688"/>
            </a:xfrm>
          </p:grpSpPr>
          <p:grpSp>
            <p:nvGrpSpPr>
              <p:cNvPr id="125" name="组合 18"/>
              <p:cNvGrpSpPr>
                <a:grpSpLocks/>
              </p:cNvGrpSpPr>
              <p:nvPr/>
            </p:nvGrpSpPr>
            <p:grpSpPr bwMode="auto">
              <a:xfrm rot="-10444409">
                <a:off x="3689365" y="3761660"/>
                <a:ext cx="1944914" cy="1819688"/>
                <a:chOff x="2697982" y="1091189"/>
                <a:chExt cx="2704090" cy="2529981"/>
              </a:xfrm>
            </p:grpSpPr>
            <p:sp>
              <p:nvSpPr>
                <p:cNvPr id="127" name="Freeform 6"/>
                <p:cNvSpPr>
                  <a:spLocks/>
                </p:cNvSpPr>
                <p:nvPr/>
              </p:nvSpPr>
              <p:spPr bwMode="auto">
                <a:xfrm rot="21103378">
                  <a:off x="2743017" y="1466859"/>
                  <a:ext cx="2670203" cy="2166768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50000"/>
                  </a:sys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8" name="Freeform 6"/>
                <p:cNvSpPr>
                  <a:spLocks/>
                </p:cNvSpPr>
                <p:nvPr/>
              </p:nvSpPr>
              <p:spPr bwMode="auto">
                <a:xfrm>
                  <a:off x="3874280" y="1837287"/>
                  <a:ext cx="1508070" cy="1556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129" h="1540453">
                      <a:moveTo>
                        <a:pt x="100156" y="1"/>
                      </a:moveTo>
                      <a:cubicBezTo>
                        <a:pt x="539397" y="394"/>
                        <a:pt x="906426" y="142846"/>
                        <a:pt x="1155712" y="278485"/>
                      </a:cubicBezTo>
                      <a:lnTo>
                        <a:pt x="1141001" y="263774"/>
                      </a:lnTo>
                      <a:lnTo>
                        <a:pt x="1497718" y="329088"/>
                      </a:lnTo>
                      <a:lnTo>
                        <a:pt x="1497718" y="505189"/>
                      </a:lnTo>
                      <a:cubicBezTo>
                        <a:pt x="1506593" y="512534"/>
                        <a:pt x="1511120" y="516598"/>
                        <a:pt x="1511129" y="516606"/>
                      </a:cubicBezTo>
                      <a:cubicBezTo>
                        <a:pt x="320808" y="404062"/>
                        <a:pt x="46671" y="1329502"/>
                        <a:pt x="0" y="1540453"/>
                      </a:cubicBezTo>
                      <a:lnTo>
                        <a:pt x="0" y="2761"/>
                      </a:lnTo>
                      <a:cubicBezTo>
                        <a:pt x="33768" y="743"/>
                        <a:pt x="67166" y="-29"/>
                        <a:pt x="100156" y="1"/>
                      </a:cubicBezTo>
                      <a:close/>
                    </a:path>
                  </a:pathLst>
                </a:custGeom>
                <a:solidFill>
                  <a:srgbClr val="07584E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9" name="Freeform 6"/>
                <p:cNvSpPr>
                  <a:spLocks/>
                </p:cNvSpPr>
                <p:nvPr/>
              </p:nvSpPr>
              <p:spPr bwMode="auto">
                <a:xfrm>
                  <a:off x="2726107" y="1841518"/>
                  <a:ext cx="1159431" cy="1588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44" h="1579860">
                      <a:moveTo>
                        <a:pt x="1175144" y="0"/>
                      </a:moveTo>
                      <a:lnTo>
                        <a:pt x="1175144" y="1537692"/>
                      </a:lnTo>
                      <a:cubicBezTo>
                        <a:pt x="1169036" y="1564580"/>
                        <a:pt x="1166766" y="1579860"/>
                        <a:pt x="1166766" y="1579860"/>
                      </a:cubicBezTo>
                      <a:cubicBezTo>
                        <a:pt x="153833" y="1452963"/>
                        <a:pt x="1832" y="412468"/>
                        <a:pt x="1810" y="412320"/>
                      </a:cubicBezTo>
                      <a:lnTo>
                        <a:pt x="3076" y="411524"/>
                      </a:lnTo>
                      <a:lnTo>
                        <a:pt x="0" y="411739"/>
                      </a:lnTo>
                      <a:lnTo>
                        <a:pt x="0" y="240917"/>
                      </a:lnTo>
                      <a:lnTo>
                        <a:pt x="296427" y="235893"/>
                      </a:lnTo>
                      <a:lnTo>
                        <a:pt x="293970" y="240808"/>
                      </a:lnTo>
                      <a:cubicBezTo>
                        <a:pt x="605988" y="82024"/>
                        <a:pt x="903139" y="12882"/>
                        <a:pt x="1175144" y="0"/>
                      </a:cubicBezTo>
                      <a:close/>
                    </a:path>
                  </a:pathLst>
                </a:custGeom>
                <a:solidFill>
                  <a:srgbClr val="07584E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0" name="Freeform 6"/>
                <p:cNvSpPr>
                  <a:spLocks/>
                </p:cNvSpPr>
                <p:nvPr/>
              </p:nvSpPr>
              <p:spPr bwMode="auto">
                <a:xfrm>
                  <a:off x="2720050" y="1085710"/>
                  <a:ext cx="2681013" cy="2172171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rgbClr val="07584E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 rot="11131079">
                <a:off x="3894056" y="4115200"/>
                <a:ext cx="1661877" cy="1335596"/>
              </a:xfrm>
              <a:custGeom>
                <a:avLst/>
                <a:gdLst>
                  <a:gd name="T0" fmla="*/ 0 w 106"/>
                  <a:gd name="T1" fmla="*/ 39 h 85"/>
                  <a:gd name="T2" fmla="*/ 46 w 106"/>
                  <a:gd name="T3" fmla="*/ 85 h 85"/>
                  <a:gd name="T4" fmla="*/ 106 w 106"/>
                  <a:gd name="T5" fmla="*/ 43 h 85"/>
                  <a:gd name="T6" fmla="*/ 0 w 106"/>
                  <a:gd name="T7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5">
                    <a:moveTo>
                      <a:pt x="0" y="39"/>
                    </a:moveTo>
                    <a:cubicBezTo>
                      <a:pt x="0" y="39"/>
                      <a:pt x="6" y="80"/>
                      <a:pt x="46" y="85"/>
                    </a:cubicBezTo>
                    <a:cubicBezTo>
                      <a:pt x="46" y="85"/>
                      <a:pt x="53" y="38"/>
                      <a:pt x="106" y="43"/>
                    </a:cubicBezTo>
                    <a:cubicBezTo>
                      <a:pt x="106" y="43"/>
                      <a:pt x="58" y="0"/>
                      <a:pt x="0" y="39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36000">
                    <a:sysClr val="window" lastClr="FFFFFF">
                      <a:alpha val="0"/>
                    </a:sysClr>
                  </a:gs>
                </a:gsLst>
                <a:lin ang="18900000" scaled="1"/>
              </a:gradFill>
              <a:ln w="317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36000">
                      <a:sysClr val="window" lastClr="FFFFFF">
                        <a:alpha val="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06" name="组合 24"/>
            <p:cNvGrpSpPr>
              <a:grpSpLocks/>
            </p:cNvGrpSpPr>
            <p:nvPr/>
          </p:nvGrpSpPr>
          <p:grpSpPr bwMode="auto">
            <a:xfrm>
              <a:off x="5046418" y="2836366"/>
              <a:ext cx="1819688" cy="1944914"/>
              <a:chOff x="5046418" y="2365294"/>
              <a:chExt cx="1819688" cy="1944914"/>
            </a:xfrm>
          </p:grpSpPr>
          <p:grpSp>
            <p:nvGrpSpPr>
              <p:cNvPr id="119" name="组合 25"/>
              <p:cNvGrpSpPr>
                <a:grpSpLocks/>
              </p:cNvGrpSpPr>
              <p:nvPr/>
            </p:nvGrpSpPr>
            <p:grpSpPr bwMode="auto">
              <a:xfrm rot="5755591">
                <a:off x="4983805" y="2427907"/>
                <a:ext cx="1944914" cy="1819688"/>
                <a:chOff x="2697982" y="1091189"/>
                <a:chExt cx="2704090" cy="2529981"/>
              </a:xfrm>
            </p:grpSpPr>
            <p:sp>
              <p:nvSpPr>
                <p:cNvPr id="121" name="Freeform 6"/>
                <p:cNvSpPr>
                  <a:spLocks/>
                </p:cNvSpPr>
                <p:nvPr/>
              </p:nvSpPr>
              <p:spPr bwMode="auto">
                <a:xfrm rot="21103378">
                  <a:off x="2699159" y="1464856"/>
                  <a:ext cx="2701707" cy="2156701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50000"/>
                  </a:sys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2" name="Freeform 6"/>
                <p:cNvSpPr>
                  <a:spLocks/>
                </p:cNvSpPr>
                <p:nvPr/>
              </p:nvSpPr>
              <p:spPr bwMode="auto">
                <a:xfrm>
                  <a:off x="3865142" y="1865746"/>
                  <a:ext cx="1512956" cy="153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129" h="1540453">
                      <a:moveTo>
                        <a:pt x="100156" y="1"/>
                      </a:moveTo>
                      <a:cubicBezTo>
                        <a:pt x="539397" y="394"/>
                        <a:pt x="906426" y="142846"/>
                        <a:pt x="1155712" y="278485"/>
                      </a:cubicBezTo>
                      <a:lnTo>
                        <a:pt x="1141001" y="263774"/>
                      </a:lnTo>
                      <a:lnTo>
                        <a:pt x="1497718" y="329088"/>
                      </a:lnTo>
                      <a:lnTo>
                        <a:pt x="1497718" y="505189"/>
                      </a:lnTo>
                      <a:cubicBezTo>
                        <a:pt x="1506593" y="512534"/>
                        <a:pt x="1511120" y="516598"/>
                        <a:pt x="1511129" y="516606"/>
                      </a:cubicBezTo>
                      <a:cubicBezTo>
                        <a:pt x="320808" y="404062"/>
                        <a:pt x="46671" y="1329502"/>
                        <a:pt x="0" y="1540453"/>
                      </a:cubicBezTo>
                      <a:lnTo>
                        <a:pt x="0" y="2761"/>
                      </a:lnTo>
                      <a:cubicBezTo>
                        <a:pt x="33768" y="743"/>
                        <a:pt x="67166" y="-29"/>
                        <a:pt x="100156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3" name="Freeform 6"/>
                <p:cNvSpPr>
                  <a:spLocks/>
                </p:cNvSpPr>
                <p:nvPr/>
              </p:nvSpPr>
              <p:spPr bwMode="auto">
                <a:xfrm>
                  <a:off x="2697929" y="1885056"/>
                  <a:ext cx="1175242" cy="158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44" h="1579860">
                      <a:moveTo>
                        <a:pt x="1175144" y="0"/>
                      </a:moveTo>
                      <a:lnTo>
                        <a:pt x="1175144" y="1537692"/>
                      </a:lnTo>
                      <a:cubicBezTo>
                        <a:pt x="1169036" y="1564580"/>
                        <a:pt x="1166766" y="1579860"/>
                        <a:pt x="1166766" y="1579860"/>
                      </a:cubicBezTo>
                      <a:cubicBezTo>
                        <a:pt x="153833" y="1452963"/>
                        <a:pt x="1832" y="412468"/>
                        <a:pt x="1810" y="412320"/>
                      </a:cubicBezTo>
                      <a:lnTo>
                        <a:pt x="3076" y="411524"/>
                      </a:lnTo>
                      <a:lnTo>
                        <a:pt x="0" y="411739"/>
                      </a:lnTo>
                      <a:lnTo>
                        <a:pt x="0" y="240917"/>
                      </a:lnTo>
                      <a:lnTo>
                        <a:pt x="296427" y="235893"/>
                      </a:lnTo>
                      <a:lnTo>
                        <a:pt x="293970" y="240808"/>
                      </a:lnTo>
                      <a:cubicBezTo>
                        <a:pt x="605988" y="82024"/>
                        <a:pt x="903139" y="12882"/>
                        <a:pt x="1175144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24" name="Freeform 6"/>
                <p:cNvSpPr>
                  <a:spLocks/>
                </p:cNvSpPr>
                <p:nvPr/>
              </p:nvSpPr>
              <p:spPr bwMode="auto">
                <a:xfrm>
                  <a:off x="2688395" y="1099579"/>
                  <a:ext cx="2693601" cy="2156701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20" name="Freeform 6"/>
              <p:cNvSpPr>
                <a:spLocks/>
              </p:cNvSpPr>
              <p:nvPr/>
            </p:nvSpPr>
            <p:spPr bwMode="auto">
              <a:xfrm rot="5766299">
                <a:off x="5221023" y="2632926"/>
                <a:ext cx="1661877" cy="1335596"/>
              </a:xfrm>
              <a:custGeom>
                <a:avLst/>
                <a:gdLst>
                  <a:gd name="T0" fmla="*/ 0 w 106"/>
                  <a:gd name="T1" fmla="*/ 39 h 85"/>
                  <a:gd name="T2" fmla="*/ 46 w 106"/>
                  <a:gd name="T3" fmla="*/ 85 h 85"/>
                  <a:gd name="T4" fmla="*/ 106 w 106"/>
                  <a:gd name="T5" fmla="*/ 43 h 85"/>
                  <a:gd name="T6" fmla="*/ 0 w 106"/>
                  <a:gd name="T7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5">
                    <a:moveTo>
                      <a:pt x="0" y="39"/>
                    </a:moveTo>
                    <a:cubicBezTo>
                      <a:pt x="0" y="39"/>
                      <a:pt x="6" y="80"/>
                      <a:pt x="46" y="85"/>
                    </a:cubicBezTo>
                    <a:cubicBezTo>
                      <a:pt x="46" y="85"/>
                      <a:pt x="53" y="38"/>
                      <a:pt x="106" y="43"/>
                    </a:cubicBezTo>
                    <a:cubicBezTo>
                      <a:pt x="106" y="43"/>
                      <a:pt x="58" y="0"/>
                      <a:pt x="0" y="39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36000">
                    <a:sysClr val="window" lastClr="FFFFFF">
                      <a:alpha val="0"/>
                    </a:sysClr>
                  </a:gs>
                </a:gsLst>
                <a:lin ang="18900000" scaled="1"/>
              </a:gradFill>
              <a:ln w="317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36000">
                      <a:sysClr val="window" lastClr="FFFFFF">
                        <a:alpha val="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107" name="任意多边形 106"/>
            <p:cNvSpPr/>
            <p:nvPr/>
          </p:nvSpPr>
          <p:spPr>
            <a:xfrm>
              <a:off x="4784438" y="1694329"/>
              <a:ext cx="2019678" cy="468312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25400" cap="flat" cmpd="sng" algn="ctr">
              <a:solidFill>
                <a:srgbClr val="07584E"/>
              </a:solidFill>
              <a:prstDash val="sysDot"/>
              <a:headEnd type="oval"/>
              <a:tailEnd type="oval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08" name="任意多边形 107"/>
            <p:cNvSpPr/>
            <p:nvPr/>
          </p:nvSpPr>
          <p:spPr>
            <a:xfrm flipH="1">
              <a:off x="1485954" y="3122581"/>
              <a:ext cx="1591767" cy="637370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25400" cap="flat" cmpd="sng" algn="ctr">
              <a:solidFill>
                <a:srgbClr val="FFC000"/>
              </a:solidFill>
              <a:prstDash val="sysDot"/>
              <a:headEnd type="oval"/>
              <a:tailEnd type="oval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 flipH="1">
              <a:off x="2123282" y="5275648"/>
              <a:ext cx="2320978" cy="0"/>
            </a:xfrm>
            <a:prstGeom prst="line">
              <a:avLst/>
            </a:prstGeom>
            <a:noFill/>
            <a:ln w="25400" cap="flat" cmpd="sng" algn="ctr">
              <a:solidFill>
                <a:srgbClr val="07584E"/>
              </a:solidFill>
              <a:prstDash val="sysDot"/>
              <a:headEnd type="oval"/>
              <a:tailEnd type="oval"/>
            </a:ln>
            <a:effectLst/>
          </p:spPr>
        </p:cxnSp>
        <p:cxnSp>
          <p:nvCxnSpPr>
            <p:cNvPr id="110" name="直接连接符 109"/>
            <p:cNvCxnSpPr>
              <a:endCxn id="114" idx="1"/>
            </p:cNvCxnSpPr>
            <p:nvPr/>
          </p:nvCxnSpPr>
          <p:spPr>
            <a:xfrm>
              <a:off x="6090715" y="4203001"/>
              <a:ext cx="1758737" cy="1309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ysDot"/>
              <a:headEnd type="oval"/>
              <a:tailEnd type="oval"/>
            </a:ln>
            <a:effectLst/>
          </p:spPr>
        </p:cxnSp>
        <p:sp>
          <p:nvSpPr>
            <p:cNvPr id="111" name="TextBox 11"/>
            <p:cNvSpPr txBox="1">
              <a:spLocks noChangeArrowheads="1"/>
            </p:cNvSpPr>
            <p:nvPr/>
          </p:nvSpPr>
          <p:spPr bwMode="auto">
            <a:xfrm flipH="1">
              <a:off x="6500613" y="1016050"/>
              <a:ext cx="4686272" cy="7745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示范性应用型高校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6946017" y="1694328"/>
              <a:ext cx="3890232" cy="96262"/>
            </a:xfrm>
            <a:prstGeom prst="rect">
              <a:avLst/>
            </a:prstGeom>
            <a:solidFill>
              <a:srgbClr val="07584E"/>
            </a:solidFill>
            <a:ln w="25400" cap="flat" cmpd="sng" algn="ctr">
              <a:solidFill>
                <a:srgbClr val="07584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13" name="TextBox 11"/>
            <p:cNvSpPr txBox="1">
              <a:spLocks noChangeArrowheads="1"/>
            </p:cNvSpPr>
            <p:nvPr/>
          </p:nvSpPr>
          <p:spPr bwMode="auto">
            <a:xfrm flipH="1">
              <a:off x="7446766" y="3481916"/>
              <a:ext cx="4158040" cy="7745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人才培养专业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群</a:t>
              </a:r>
              <a:endParaRPr lang="en-US" altLang="zh-CN" sz="2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849453" y="4177738"/>
              <a:ext cx="3337432" cy="7670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15" name="TextBox 11"/>
            <p:cNvSpPr txBox="1">
              <a:spLocks noChangeArrowheads="1"/>
            </p:cNvSpPr>
            <p:nvPr/>
          </p:nvSpPr>
          <p:spPr bwMode="auto">
            <a:xfrm flipH="1">
              <a:off x="-2370518" y="2344947"/>
              <a:ext cx="4330513" cy="7745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应用型学科    </a:t>
              </a:r>
              <a:endParaRPr lang="en-US" altLang="zh-CN" sz="2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-2020405" y="3045878"/>
              <a:ext cx="3389481" cy="7670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17" name="TextBox 11"/>
            <p:cNvSpPr txBox="1">
              <a:spLocks noChangeArrowheads="1"/>
            </p:cNvSpPr>
            <p:nvPr/>
          </p:nvSpPr>
          <p:spPr bwMode="auto">
            <a:xfrm flipH="1">
              <a:off x="-2137283" y="4519506"/>
              <a:ext cx="4330516" cy="7745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服务产业特色专业</a:t>
              </a:r>
              <a:endParaRPr lang="en-US" altLang="zh-CN" sz="2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-2020404" y="5222262"/>
              <a:ext cx="3980401" cy="76703"/>
            </a:xfrm>
            <a:prstGeom prst="rect">
              <a:avLst/>
            </a:prstGeom>
            <a:solidFill>
              <a:srgbClr val="07584E"/>
            </a:solidFill>
            <a:ln w="25400" cap="flat" cmpd="sng" algn="ctr">
              <a:solidFill>
                <a:srgbClr val="07584E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90594" y="2175247"/>
            <a:ext cx="82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整体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766658" y="3645024"/>
            <a:ext cx="82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局部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059832" y="4293096"/>
            <a:ext cx="82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专业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742322" y="2996952"/>
            <a:ext cx="82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学科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58"/>
          <p:cNvSpPr txBox="1">
            <a:spLocks noChangeArrowheads="1"/>
          </p:cNvSpPr>
          <p:nvPr/>
        </p:nvSpPr>
        <p:spPr bwMode="auto">
          <a:xfrm>
            <a:off x="5191125" y="2174875"/>
            <a:ext cx="82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整体</a:t>
            </a:r>
          </a:p>
        </p:txBody>
      </p:sp>
      <p:sp>
        <p:nvSpPr>
          <p:cNvPr id="61" name="TextBox 59"/>
          <p:cNvSpPr txBox="1">
            <a:spLocks noChangeArrowheads="1"/>
          </p:cNvSpPr>
          <p:nvPr/>
        </p:nvSpPr>
        <p:spPr bwMode="auto">
          <a:xfrm>
            <a:off x="5767388" y="3644900"/>
            <a:ext cx="82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局部</a:t>
            </a:r>
          </a:p>
        </p:txBody>
      </p:sp>
      <p:sp>
        <p:nvSpPr>
          <p:cNvPr id="63" name="TextBox 61"/>
          <p:cNvSpPr txBox="1">
            <a:spLocks noChangeArrowheads="1"/>
          </p:cNvSpPr>
          <p:nvPr/>
        </p:nvSpPr>
        <p:spPr bwMode="auto">
          <a:xfrm>
            <a:off x="2741613" y="2997200"/>
            <a:ext cx="82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学科</a:t>
            </a:r>
          </a:p>
        </p:txBody>
      </p:sp>
      <p:sp>
        <p:nvSpPr>
          <p:cNvPr id="64" name="TextBox 62"/>
          <p:cNvSpPr txBox="1">
            <a:spLocks noChangeArrowheads="1"/>
          </p:cNvSpPr>
          <p:nvPr/>
        </p:nvSpPr>
        <p:spPr bwMode="auto">
          <a:xfrm>
            <a:off x="6042025" y="2700338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（</a:t>
            </a:r>
            <a:r>
              <a:rPr lang="en-US" altLang="zh-CN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所）</a:t>
            </a:r>
          </a:p>
        </p:txBody>
      </p:sp>
      <p:sp>
        <p:nvSpPr>
          <p:cNvPr id="65" name="TextBox 63"/>
          <p:cNvSpPr txBox="1">
            <a:spLocks noChangeArrowheads="1"/>
          </p:cNvSpPr>
          <p:nvPr/>
        </p:nvSpPr>
        <p:spPr bwMode="auto">
          <a:xfrm>
            <a:off x="7050088" y="4149725"/>
            <a:ext cx="1409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143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个）</a:t>
            </a:r>
          </a:p>
        </p:txBody>
      </p:sp>
      <p:sp>
        <p:nvSpPr>
          <p:cNvPr id="66" name="TextBox 64"/>
          <p:cNvSpPr txBox="1">
            <a:spLocks noChangeArrowheads="1"/>
          </p:cNvSpPr>
          <p:nvPr/>
        </p:nvSpPr>
        <p:spPr bwMode="auto">
          <a:xfrm>
            <a:off x="1130300" y="4787900"/>
            <a:ext cx="120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个）</a:t>
            </a:r>
          </a:p>
        </p:txBody>
      </p: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683568" y="3492500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年遴选）</a:t>
            </a:r>
          </a:p>
        </p:txBody>
      </p:sp>
    </p:spTree>
    <p:extLst>
      <p:ext uri="{BB962C8B-B14F-4D97-AF65-F5344CB8AC3E}">
        <p14:creationId xmlns:p14="http://schemas.microsoft.com/office/powerpoint/2010/main" val="30252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2" grpId="0" animBg="1"/>
      <p:bldP spid="3" grpId="0"/>
      <p:bldP spid="5" grpId="0"/>
      <p:bldP spid="145" grpId="0"/>
      <p:bldP spid="146" grpId="0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547664" y="5445224"/>
            <a:ext cx="5904656" cy="50405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33458" y="5487615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措施二：</a:t>
            </a: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建立</a:t>
            </a:r>
            <a:r>
              <a:rPr lang="zh-CN" altLang="zh-CN" sz="2400" b="1" dirty="0">
                <a:latin typeface="微软雅黑" pitchFamily="34" charset="-122"/>
                <a:ea typeface="微软雅黑" pitchFamily="34" charset="-122"/>
              </a:rPr>
              <a:t>“先建后选”的遴选建设机制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042988" y="1700213"/>
            <a:ext cx="900112" cy="11906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省外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23850" y="2794000"/>
            <a:ext cx="8712200" cy="71913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上箭头 12"/>
          <p:cNvSpPr/>
          <p:nvPr/>
        </p:nvSpPr>
        <p:spPr>
          <a:xfrm>
            <a:off x="7707313" y="2997200"/>
            <a:ext cx="900112" cy="122555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福建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80320" y="2196153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</a:rPr>
              <a:t>◆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先立项后建设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22538" y="3441700"/>
            <a:ext cx="55451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</a:rPr>
              <a:t>◆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全面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试点、先建后选、择优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宋体" pitchFamily="2" charset="-122"/>
              </a:rPr>
              <a:t>◆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发动高校广泛参与，淡化转型的身份区分，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保护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学校转型改革的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积极性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</a:rPr>
              <a:t>◆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在高校自觉实践的基础上，再行遴选一批具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示范作用的学校、学科和专业给予重点支持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6513" y="515402"/>
            <a:ext cx="5733180" cy="450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-154532" y="457508"/>
            <a:ext cx="592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二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zh-CN" sz="2800" b="1" dirty="0">
                <a:latin typeface="华文中宋" pitchFamily="2" charset="-122"/>
                <a:ea typeface="华文中宋" pitchFamily="2" charset="-122"/>
              </a:rPr>
              <a:t>强化顶层设计，形成福建特色</a:t>
            </a:r>
          </a:p>
        </p:txBody>
      </p:sp>
    </p:spTree>
    <p:extLst>
      <p:ext uri="{BB962C8B-B14F-4D97-AF65-F5344CB8AC3E}">
        <p14:creationId xmlns:p14="http://schemas.microsoft.com/office/powerpoint/2010/main" val="37232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 animBg="1"/>
      <p:bldP spid="16" grpId="0"/>
      <p:bldP spid="17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547664" y="5445224"/>
            <a:ext cx="5904656" cy="50405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33458" y="5487615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措施三：</a:t>
            </a: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建立</a:t>
            </a:r>
            <a:r>
              <a:rPr lang="zh-CN" altLang="zh-CN" sz="2400" b="1" dirty="0">
                <a:latin typeface="微软雅黑" pitchFamily="34" charset="-122"/>
                <a:ea typeface="微软雅黑" pitchFamily="34" charset="-122"/>
              </a:rPr>
              <a:t>“奖拨结合”的激励支持机制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2"/>
          <p:cNvGrpSpPr>
            <a:grpSpLocks/>
          </p:cNvGrpSpPr>
          <p:nvPr/>
        </p:nvGrpSpPr>
        <p:grpSpPr bwMode="auto">
          <a:xfrm>
            <a:off x="1115617" y="1340768"/>
            <a:ext cx="6624736" cy="3497854"/>
            <a:chOff x="512763" y="1196752"/>
            <a:chExt cx="7869237" cy="449580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512763" y="1196752"/>
              <a:ext cx="5498942" cy="4495800"/>
            </a:xfrm>
            <a:prstGeom prst="rightArrow">
              <a:avLst>
                <a:gd name="adj1" fmla="val 79306"/>
                <a:gd name="adj2" fmla="val 30296"/>
              </a:avLst>
            </a:prstGeom>
            <a:gradFill rotWithShape="1">
              <a:gsLst>
                <a:gs pos="0">
                  <a:srgbClr val="4F81BD">
                    <a:gamma/>
                    <a:tint val="0"/>
                    <a:invGamma/>
                    <a:alpha val="24001"/>
                  </a:srgbClr>
                </a:gs>
                <a:gs pos="100000">
                  <a:srgbClr val="07584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664434" y="1807010"/>
              <a:ext cx="4038672" cy="989464"/>
            </a:xfrm>
            <a:prstGeom prst="roundRect">
              <a:avLst>
                <a:gd name="adj" fmla="val 9106"/>
              </a:avLst>
            </a:prstGeom>
            <a:solidFill>
              <a:srgbClr val="C3BE84"/>
            </a:soli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665163" y="2949352"/>
              <a:ext cx="4038600" cy="990600"/>
            </a:xfrm>
            <a:prstGeom prst="roundRect">
              <a:avLst>
                <a:gd name="adj" fmla="val 9106"/>
              </a:avLst>
            </a:prstGeom>
            <a:solidFill>
              <a:srgbClr val="FFC000"/>
            </a:soli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64434" y="4092831"/>
              <a:ext cx="4038672" cy="989464"/>
            </a:xfrm>
            <a:prstGeom prst="roundRect">
              <a:avLst>
                <a:gd name="adj" fmla="val 9106"/>
              </a:avLst>
            </a:prstGeom>
            <a:solidFill>
              <a:sysClr val="window" lastClr="FFFFFF">
                <a:lumMod val="65000"/>
              </a:sysClr>
            </a:solidFill>
            <a:ln w="25400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6096000" y="1806352"/>
              <a:ext cx="2286000" cy="3309938"/>
            </a:xfrm>
            <a:prstGeom prst="roundRect">
              <a:avLst>
                <a:gd name="adj" fmla="val 16667"/>
              </a:avLst>
            </a:prstGeom>
            <a:solidFill>
              <a:srgbClr val="07584E"/>
            </a:solidFill>
            <a:ln w="38100">
              <a:solidFill>
                <a:sysClr val="window" lastClr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black">
            <a:xfrm>
              <a:off x="6320806" y="2396672"/>
              <a:ext cx="1981200" cy="233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重点考核转型目标的实现和进步度</a:t>
              </a:r>
            </a:p>
          </p:txBody>
        </p:sp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817563" y="2034952"/>
              <a:ext cx="547687" cy="512763"/>
              <a:chOff x="5088" y="240"/>
              <a:chExt cx="384" cy="384"/>
            </a:xfrm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817563" y="3177952"/>
              <a:ext cx="547687" cy="512763"/>
              <a:chOff x="5088" y="240"/>
              <a:chExt cx="384" cy="384"/>
            </a:xfrm>
          </p:grpSpPr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817563" y="4320952"/>
              <a:ext cx="547687" cy="512763"/>
              <a:chOff x="5088" y="240"/>
              <a:chExt cx="384" cy="384"/>
            </a:xfrm>
          </p:grpSpPr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ysClr val="window" lastClr="FFFFFF">
                  <a:alpha val="50195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782073" y="1805915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自愿参与、自主建设</a:t>
            </a:r>
            <a:r>
              <a:rPr lang="zh-CN" altLang="zh-CN" sz="2200" b="1" dirty="0" smtClean="0">
                <a:latin typeface="华文中宋" pitchFamily="2" charset="-122"/>
                <a:ea typeface="华文中宋" pitchFamily="2" charset="-122"/>
              </a:rPr>
              <a:t>、</a:t>
            </a:r>
            <a:endParaRPr lang="en-US" altLang="zh-CN" sz="2200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sz="2200" b="1" dirty="0" smtClean="0">
                <a:latin typeface="华文中宋" pitchFamily="2" charset="-122"/>
                <a:ea typeface="华文中宋" pitchFamily="2" charset="-122"/>
              </a:rPr>
              <a:t>先</a:t>
            </a:r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建后选、绩效奖补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10065" y="270892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以年度转型绩效考核</a:t>
            </a:r>
            <a:endParaRPr lang="en-US" altLang="zh-CN" sz="22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和奖补的方式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分配经费</a:t>
            </a:r>
          </a:p>
        </p:txBody>
      </p:sp>
      <p:sp>
        <p:nvSpPr>
          <p:cNvPr id="5" name="矩形 4"/>
          <p:cNvSpPr/>
          <p:nvPr/>
        </p:nvSpPr>
        <p:spPr>
          <a:xfrm>
            <a:off x="1835696" y="357475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转型成效作为办学绩</a:t>
            </a:r>
            <a:endParaRPr lang="en-US" altLang="zh-CN" sz="2200" b="1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sz="2200" b="1" dirty="0">
                <a:latin typeface="华文中宋" pitchFamily="2" charset="-122"/>
                <a:ea typeface="华文中宋" pitchFamily="2" charset="-122"/>
              </a:rPr>
              <a:t>效年度考核主要指标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6513" y="515402"/>
            <a:ext cx="5733180" cy="450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-154532" y="457508"/>
            <a:ext cx="592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二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zh-CN" sz="2800" b="1" dirty="0">
                <a:latin typeface="华文中宋" pitchFamily="2" charset="-122"/>
                <a:ea typeface="华文中宋" pitchFamily="2" charset="-122"/>
              </a:rPr>
              <a:t>强化顶层设计，形成福建特色</a:t>
            </a:r>
          </a:p>
        </p:txBody>
      </p:sp>
    </p:spTree>
    <p:extLst>
      <p:ext uri="{BB962C8B-B14F-4D97-AF65-F5344CB8AC3E}">
        <p14:creationId xmlns:p14="http://schemas.microsoft.com/office/powerpoint/2010/main" val="16405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/>
      <p:bldP spid="3" grpId="0"/>
      <p:bldP spid="5" grpId="0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1547664" y="5661248"/>
            <a:ext cx="5904656" cy="50405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33458" y="5703639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措施四：</a:t>
            </a: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明确</a:t>
            </a:r>
            <a:r>
              <a:rPr lang="zh-CN" altLang="zh-CN" sz="2400" b="1" dirty="0">
                <a:latin typeface="微软雅黑" pitchFamily="34" charset="-122"/>
                <a:ea typeface="微软雅黑" pitchFamily="34" charset="-122"/>
              </a:rPr>
              <a:t>“分类引导”的转型发展路径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灰色圆形背景"/>
          <p:cNvSpPr>
            <a:spLocks noChangeArrowheads="1"/>
          </p:cNvSpPr>
          <p:nvPr/>
        </p:nvSpPr>
        <p:spPr bwMode="auto">
          <a:xfrm>
            <a:off x="1610668" y="2354610"/>
            <a:ext cx="1439863" cy="1439863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683568" y="1268760"/>
            <a:ext cx="3295650" cy="3182938"/>
            <a:chOff x="0" y="0"/>
            <a:chExt cx="3296358" cy="3182098"/>
          </a:xfrm>
        </p:grpSpPr>
        <p:sp>
          <p:nvSpPr>
            <p:cNvPr id="17" name="灰色圆形背景"/>
            <p:cNvSpPr>
              <a:spLocks noChangeArrowheads="1"/>
            </p:cNvSpPr>
            <p:nvPr/>
          </p:nvSpPr>
          <p:spPr bwMode="auto">
            <a:xfrm>
              <a:off x="2144358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8" name="灰色圆形背景"/>
            <p:cNvSpPr>
              <a:spLocks noChangeArrowheads="1"/>
            </p:cNvSpPr>
            <p:nvPr/>
          </p:nvSpPr>
          <p:spPr bwMode="auto">
            <a:xfrm>
              <a:off x="0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9" name="灰色圆形背景"/>
            <p:cNvSpPr>
              <a:spLocks noChangeArrowheads="1"/>
            </p:cNvSpPr>
            <p:nvPr/>
          </p:nvSpPr>
          <p:spPr bwMode="auto">
            <a:xfrm>
              <a:off x="1067056" y="0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" name="灰色圆形背景"/>
            <p:cNvSpPr>
              <a:spLocks noChangeArrowheads="1"/>
            </p:cNvSpPr>
            <p:nvPr/>
          </p:nvSpPr>
          <p:spPr bwMode="auto">
            <a:xfrm>
              <a:off x="386475" y="545103"/>
              <a:ext cx="2520000" cy="2520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椭圆 90"/>
            <p:cNvSpPr>
              <a:spLocks noChangeArrowheads="1"/>
            </p:cNvSpPr>
            <p:nvPr/>
          </p:nvSpPr>
          <p:spPr bwMode="auto">
            <a:xfrm>
              <a:off x="1142475" y="67304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椭圆 92"/>
            <p:cNvSpPr>
              <a:spLocks noChangeArrowheads="1"/>
            </p:cNvSpPr>
            <p:nvPr/>
          </p:nvSpPr>
          <p:spPr bwMode="auto">
            <a:xfrm>
              <a:off x="68592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椭圆 94"/>
            <p:cNvSpPr>
              <a:spLocks noChangeArrowheads="1"/>
            </p:cNvSpPr>
            <p:nvPr/>
          </p:nvSpPr>
          <p:spPr bwMode="auto">
            <a:xfrm>
              <a:off x="2216358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4" name="等腰三角形 96"/>
            <p:cNvSpPr>
              <a:spLocks noChangeArrowheads="1"/>
            </p:cNvSpPr>
            <p:nvPr/>
          </p:nvSpPr>
          <p:spPr bwMode="auto">
            <a:xfrm rot="8911463">
              <a:off x="2576343" y="1075540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5" name="等腰三角形 98"/>
            <p:cNvSpPr>
              <a:spLocks noChangeArrowheads="1"/>
            </p:cNvSpPr>
            <p:nvPr/>
          </p:nvSpPr>
          <p:spPr bwMode="auto">
            <a:xfrm rot="-5400000">
              <a:off x="1539759" y="2894066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6" name="等腰三角形 100"/>
            <p:cNvSpPr>
              <a:spLocks noChangeArrowheads="1"/>
            </p:cNvSpPr>
            <p:nvPr/>
          </p:nvSpPr>
          <p:spPr bwMode="auto">
            <a:xfrm rot="1626189">
              <a:off x="428576" y="1050119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7" name="矩形 80"/>
            <p:cNvSpPr>
              <a:spLocks noChangeArrowheads="1"/>
            </p:cNvSpPr>
            <p:nvPr/>
          </p:nvSpPr>
          <p:spPr bwMode="auto">
            <a:xfrm>
              <a:off x="1154833" y="256892"/>
              <a:ext cx="986691" cy="58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8" name="矩形 81"/>
            <p:cNvSpPr>
              <a:spLocks noChangeArrowheads="1"/>
            </p:cNvSpPr>
            <p:nvPr/>
          </p:nvSpPr>
          <p:spPr bwMode="auto">
            <a:xfrm>
              <a:off x="79245" y="2129100"/>
              <a:ext cx="986691" cy="58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9" name="矩形 82"/>
            <p:cNvSpPr>
              <a:spLocks noChangeArrowheads="1"/>
            </p:cNvSpPr>
            <p:nvPr/>
          </p:nvSpPr>
          <p:spPr bwMode="auto">
            <a:xfrm>
              <a:off x="2227013" y="2129099"/>
              <a:ext cx="986691" cy="58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3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4711056" y="3961035"/>
            <a:ext cx="3266063" cy="461665"/>
            <a:chOff x="0" y="0"/>
            <a:chExt cx="3266894" cy="462277"/>
          </a:xfrm>
        </p:grpSpPr>
        <p:sp>
          <p:nvSpPr>
            <p:cNvPr id="31" name="椭圆 110"/>
            <p:cNvSpPr>
              <a:spLocks/>
            </p:cNvSpPr>
            <p:nvPr/>
          </p:nvSpPr>
          <p:spPr bwMode="auto">
            <a:xfrm>
              <a:off x="0" y="154140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2" name="TextBox 112"/>
            <p:cNvSpPr>
              <a:spLocks noChangeArrowheads="1"/>
            </p:cNvSpPr>
            <p:nvPr/>
          </p:nvSpPr>
          <p:spPr bwMode="auto">
            <a:xfrm>
              <a:off x="154352" y="0"/>
              <a:ext cx="3112542" cy="46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新办本科和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民办本科</a:t>
              </a:r>
            </a:p>
          </p:txBody>
        </p:sp>
      </p:grp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4711056" y="2752948"/>
            <a:ext cx="3266063" cy="461665"/>
            <a:chOff x="0" y="0"/>
            <a:chExt cx="3266894" cy="461222"/>
          </a:xfrm>
        </p:grpSpPr>
        <p:sp>
          <p:nvSpPr>
            <p:cNvPr id="35" name="椭圆 118"/>
            <p:cNvSpPr>
              <a:spLocks/>
            </p:cNvSpPr>
            <p:nvPr/>
          </p:nvSpPr>
          <p:spPr bwMode="auto">
            <a:xfrm>
              <a:off x="0" y="137344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zh-CN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6" name="TextBox 124"/>
            <p:cNvSpPr>
              <a:spLocks noChangeArrowheads="1"/>
            </p:cNvSpPr>
            <p:nvPr/>
          </p:nvSpPr>
          <p:spPr bwMode="auto">
            <a:xfrm>
              <a:off x="154352" y="0"/>
              <a:ext cx="3112542" cy="46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一般本科高校</a:t>
              </a:r>
            </a:p>
          </p:txBody>
        </p:sp>
      </p:grpSp>
      <p:grpSp>
        <p:nvGrpSpPr>
          <p:cNvPr id="38" name="Group 32"/>
          <p:cNvGrpSpPr>
            <a:grpSpLocks/>
          </p:cNvGrpSpPr>
          <p:nvPr/>
        </p:nvGrpSpPr>
        <p:grpSpPr bwMode="auto">
          <a:xfrm>
            <a:off x="4719241" y="1389755"/>
            <a:ext cx="3960441" cy="558011"/>
            <a:chOff x="8187" y="0"/>
            <a:chExt cx="3961448" cy="461222"/>
          </a:xfrm>
        </p:grpSpPr>
        <p:sp>
          <p:nvSpPr>
            <p:cNvPr id="39" name="椭圆 127"/>
            <p:cNvSpPr>
              <a:spLocks/>
            </p:cNvSpPr>
            <p:nvPr/>
          </p:nvSpPr>
          <p:spPr bwMode="auto">
            <a:xfrm>
              <a:off x="8187" y="79899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zh-CN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0" name="TextBox 128"/>
            <p:cNvSpPr>
              <a:spLocks noChangeArrowheads="1"/>
            </p:cNvSpPr>
            <p:nvPr/>
          </p:nvSpPr>
          <p:spPr bwMode="auto">
            <a:xfrm>
              <a:off x="154352" y="0"/>
              <a:ext cx="3815283" cy="46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高水平和重点建设高校</a:t>
              </a:r>
              <a:endPara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683745" y="18075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以引领产业为主要任务，</a:t>
            </a:r>
            <a:r>
              <a:rPr lang="zh-CN" altLang="zh-CN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建</a:t>
            </a:r>
            <a:endParaRPr lang="en-US" altLang="zh-CN" sz="24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设</a:t>
            </a:r>
            <a:r>
              <a:rPr lang="zh-CN" altLang="zh-CN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一批高水平应用型专业</a:t>
            </a:r>
            <a:endParaRPr lang="zh-CN" altLang="en-US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9241" y="3142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以支撑产业为重点，建成一</a:t>
            </a:r>
            <a:endParaRPr lang="en-US" altLang="zh-CN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大批复合型应用型专业</a:t>
            </a:r>
            <a:endParaRPr lang="zh-CN" altLang="en-US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3745" y="42947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以增强适应性为重点，探索</a:t>
            </a:r>
            <a:endParaRPr lang="en-US" altLang="zh-CN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有特色应用型办学道路</a:t>
            </a:r>
            <a:endParaRPr lang="zh-CN" altLang="en-US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6513" y="515402"/>
            <a:ext cx="5733180" cy="450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-154532" y="457508"/>
            <a:ext cx="592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二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zh-CN" sz="2800" b="1" dirty="0">
                <a:latin typeface="华文中宋" pitchFamily="2" charset="-122"/>
                <a:ea typeface="华文中宋" pitchFamily="2" charset="-122"/>
              </a:rPr>
              <a:t>强化顶层设计，形成福建特色</a:t>
            </a:r>
          </a:p>
        </p:txBody>
      </p:sp>
    </p:spTree>
    <p:extLst>
      <p:ext uri="{BB962C8B-B14F-4D97-AF65-F5344CB8AC3E}">
        <p14:creationId xmlns:p14="http://schemas.microsoft.com/office/powerpoint/2010/main" val="25708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2" grpId="0"/>
      <p:bldP spid="3" grpId="0"/>
      <p:bldP spid="5" grpId="0"/>
      <p:bldP spid="37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圆角矩形 8"/>
          <p:cNvSpPr/>
          <p:nvPr/>
        </p:nvSpPr>
        <p:spPr>
          <a:xfrm>
            <a:off x="36512" y="318542"/>
            <a:ext cx="6407695" cy="450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-154532" y="260648"/>
            <a:ext cx="6647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三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打造对接产业的应用学科专业体系</a:t>
            </a:r>
            <a:endParaRPr lang="zh-CN" altLang="zh-CN" sz="28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3850" y="980728"/>
            <a:ext cx="8424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dirty="0">
                <a:latin typeface="华文琥珀" pitchFamily="2" charset="-122"/>
                <a:ea typeface="华文琥珀" pitchFamily="2" charset="-122"/>
              </a:rPr>
              <a:t>目的</a:t>
            </a:r>
            <a:r>
              <a:rPr lang="zh-CN" altLang="zh-CN" sz="2400" dirty="0" smtClean="0">
                <a:latin typeface="华文琥珀" pitchFamily="2" charset="-122"/>
                <a:ea typeface="华文琥珀" pitchFamily="2" charset="-122"/>
              </a:rPr>
              <a:t>：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提高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学科专业与产业发展、人才需求的契合度，提高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人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才</a:t>
            </a:r>
            <a:r>
              <a:rPr lang="zh-CN" altLang="zh-CN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供给的适应性和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灵活性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3850" y="980729"/>
            <a:ext cx="8424863" cy="83099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011863" y="3241675"/>
            <a:ext cx="2592387" cy="2671023"/>
          </a:xfrm>
          <a:prstGeom prst="roundRect">
            <a:avLst>
              <a:gd name="adj" fmla="val 894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4706"/>
                  <a:invGamma/>
                </a:srgbClr>
              </a:gs>
            </a:gsLst>
            <a:lin ang="5400000" scaled="1"/>
          </a:gradFill>
          <a:ln w="28575" algn="ctr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endParaRPr lang="zh-CN" altLang="zh-CN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  <a:ea typeface="微软雅黑" pitchFamily="34" charset="-122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76600" y="3241675"/>
            <a:ext cx="2551113" cy="2635597"/>
          </a:xfrm>
          <a:prstGeom prst="roundRect">
            <a:avLst>
              <a:gd name="adj" fmla="val 894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4706"/>
                  <a:invGamma/>
                </a:srgbClr>
              </a:gs>
            </a:gsLst>
            <a:lin ang="540000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endParaRPr lang="zh-CN" altLang="zh-CN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  <a:ea typeface="微软雅黑" pitchFamily="34" charset="-122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39750" y="3241675"/>
            <a:ext cx="2551113" cy="2635597"/>
          </a:xfrm>
          <a:prstGeom prst="roundRect">
            <a:avLst>
              <a:gd name="adj" fmla="val 894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4706"/>
                  <a:invGamma/>
                </a:srgbClr>
              </a:gs>
            </a:gsLst>
            <a:lin ang="5400000" scaled="1"/>
          </a:gradFill>
          <a:ln w="2857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E1B40C"/>
              </a:buClr>
              <a:buFont typeface="Wingdings" pitchFamily="2" charset="2"/>
              <a:buNone/>
              <a:defRPr/>
            </a:pPr>
            <a:endParaRPr lang="zh-CN" altLang="zh-CN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750" y="3241078"/>
            <a:ext cx="2551113" cy="5509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" name="Picture 3" descr="投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61200" r="8347" b="7201"/>
          <a:stretch>
            <a:fillRect/>
          </a:stretch>
        </p:blipFill>
        <p:spPr bwMode="auto">
          <a:xfrm>
            <a:off x="3276600" y="5588000"/>
            <a:ext cx="2551113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投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61200" r="8347" b="7201"/>
          <a:stretch>
            <a:fillRect/>
          </a:stretch>
        </p:blipFill>
        <p:spPr bwMode="auto">
          <a:xfrm>
            <a:off x="6011863" y="5588000"/>
            <a:ext cx="2592387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39750" y="3917950"/>
            <a:ext cx="25511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特色学科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扩大专硕规模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专硕、专博规模 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将达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65%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以上</a:t>
            </a:r>
            <a:endParaRPr lang="zh-CN" altLang="en-US" sz="22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785938" y="2633663"/>
            <a:ext cx="5545137" cy="608012"/>
            <a:chOff x="666" y="1599"/>
            <a:chExt cx="3398" cy="383"/>
          </a:xfrm>
        </p:grpSpPr>
        <p:cxnSp>
          <p:nvCxnSpPr>
            <p:cNvPr id="21" name="AutoShape 20"/>
            <p:cNvCxnSpPr>
              <a:cxnSpLocks noChangeShapeType="1"/>
            </p:cNvCxnSpPr>
            <p:nvPr/>
          </p:nvCxnSpPr>
          <p:spPr bwMode="auto">
            <a:xfrm rot="5400000">
              <a:off x="688" y="1577"/>
              <a:ext cx="383" cy="427"/>
            </a:xfrm>
            <a:prstGeom prst="bentConnector3">
              <a:avLst>
                <a:gd name="adj1" fmla="val 49606"/>
              </a:avLst>
            </a:prstGeom>
            <a:noFill/>
            <a:ln w="19050">
              <a:solidFill>
                <a:srgbClr val="80808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1535" y="1157"/>
              <a:ext cx="383" cy="1267"/>
            </a:xfrm>
            <a:prstGeom prst="bentConnector3">
              <a:avLst>
                <a:gd name="adj1" fmla="val 49606"/>
              </a:avLst>
            </a:prstGeom>
            <a:noFill/>
            <a:ln w="19050">
              <a:solidFill>
                <a:srgbClr val="80808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2387" y="305"/>
              <a:ext cx="383" cy="2971"/>
            </a:xfrm>
            <a:prstGeom prst="bentConnector3">
              <a:avLst>
                <a:gd name="adj1" fmla="val 49606"/>
              </a:avLst>
            </a:prstGeom>
            <a:noFill/>
            <a:ln w="19050">
              <a:solidFill>
                <a:srgbClr val="80808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11413" y="2085975"/>
            <a:ext cx="5976937" cy="550863"/>
          </a:xfrm>
          <a:prstGeom prst="roundRect">
            <a:avLst>
              <a:gd name="adj" fmla="val 10250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None/>
              <a:defRPr/>
            </a:pPr>
            <a:endParaRPr lang="zh-CN" altLang="en-US" kern="0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769938" y="2079625"/>
            <a:ext cx="1930400" cy="573088"/>
          </a:xfrm>
          <a:prstGeom prst="roundRect">
            <a:avLst>
              <a:gd name="adj" fmla="val 12144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主要措施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700338" y="1990725"/>
            <a:ext cx="56165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Aft>
                <a:spcPts val="0"/>
              </a:spcAft>
              <a:buFontTx/>
              <a:buNone/>
              <a:defRPr/>
            </a:pPr>
            <a:endParaRPr lang="zh-CN" altLang="en-US" kern="0" dirty="0" smtClea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pic>
        <p:nvPicPr>
          <p:cNvPr id="27" name="Picture 27" descr="投影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61200" r="8347" b="7201"/>
          <a:stretch>
            <a:fillRect/>
          </a:stretch>
        </p:blipFill>
        <p:spPr bwMode="auto">
          <a:xfrm>
            <a:off x="539750" y="5633243"/>
            <a:ext cx="2551113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7544" y="3265820"/>
            <a:ext cx="2832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应用型特色学科</a:t>
            </a:r>
            <a:endParaRPr lang="zh-CN" altLang="en-US" sz="28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75856" y="3241078"/>
            <a:ext cx="2551113" cy="5509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03575" y="3235042"/>
            <a:ext cx="2808288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人才培养专业群</a:t>
            </a:r>
          </a:p>
        </p:txBody>
      </p:sp>
      <p:sp>
        <p:nvSpPr>
          <p:cNvPr id="31" name="矩形 30"/>
          <p:cNvSpPr/>
          <p:nvPr/>
        </p:nvSpPr>
        <p:spPr>
          <a:xfrm>
            <a:off x="6029800" y="3241030"/>
            <a:ext cx="2551113" cy="5509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3203575" y="3789040"/>
            <a:ext cx="266456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31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所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高校、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143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 </a:t>
            </a:r>
            <a:endParaRPr lang="en-US" altLang="zh-CN" sz="2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专业群参与试点</a:t>
            </a:r>
            <a:endParaRPr lang="en-US" altLang="zh-CN" sz="22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615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专业参与改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革，占比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43.4%</a:t>
            </a:r>
            <a:endParaRPr lang="en-US" altLang="zh-CN" sz="2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应用型办学规模 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将达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75%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以上</a:t>
            </a:r>
            <a:endParaRPr lang="zh-CN" altLang="en-US" sz="2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68144" y="3265820"/>
            <a:ext cx="3024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服务产业特色专业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5940425" y="3932238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服务产业特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色专业</a:t>
            </a:r>
            <a:endParaRPr lang="en-US" altLang="zh-CN" sz="22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分类建成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高水平专</a:t>
            </a:r>
            <a:endParaRPr lang="en-US" altLang="zh-CN" sz="2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业、应用型专业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和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服务特需特色专业</a:t>
            </a:r>
            <a:endParaRPr lang="zh-CN" altLang="en-US" sz="2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808" y="2129011"/>
            <a:ext cx="51125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对接福建产业转型升级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4982" y="5877272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44540" y="5877272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124860" y="5877272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4" grpId="0" animBg="1"/>
      <p:bldP spid="25" grpId="0" animBg="1"/>
      <p:bldP spid="26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4292" y="6573751"/>
            <a:ext cx="9168292" cy="318672"/>
            <a:chOff x="-32389" y="6473921"/>
            <a:chExt cx="12224389" cy="424896"/>
          </a:xfrm>
        </p:grpSpPr>
        <p:pic>
          <p:nvPicPr>
            <p:cNvPr id="10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1149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7384"/>
            <a:ext cx="1821180" cy="51816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90" name="直接连接符 89"/>
          <p:cNvCxnSpPr/>
          <p:nvPr/>
        </p:nvCxnSpPr>
        <p:spPr>
          <a:xfrm flipV="1">
            <a:off x="1763713" y="2164036"/>
            <a:ext cx="808037" cy="987425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763713" y="3151461"/>
            <a:ext cx="808037" cy="987425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4799013" y="1711598"/>
            <a:ext cx="598487" cy="452438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V="1">
            <a:off x="4799013" y="3692798"/>
            <a:ext cx="598487" cy="446088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4799013" y="4138886"/>
            <a:ext cx="598487" cy="438150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4829175" y="4148411"/>
            <a:ext cx="608013" cy="0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4799013" y="2164036"/>
            <a:ext cx="598487" cy="415925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4829175" y="2173561"/>
            <a:ext cx="608013" cy="0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124921" y="2886872"/>
            <a:ext cx="1566759" cy="52638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0"/>
          </a:gradFill>
          <a:ln w="25400" algn="ctr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000" dirty="0">
              <a:solidFill>
                <a:schemeClr val="tx2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99" name="TextBox 146"/>
          <p:cNvSpPr txBox="1">
            <a:spLocks noChangeArrowheads="1"/>
          </p:cNvSpPr>
          <p:nvPr/>
        </p:nvSpPr>
        <p:spPr bwMode="auto">
          <a:xfrm>
            <a:off x="179599" y="2887510"/>
            <a:ext cx="144007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主要措施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470150" y="1775098"/>
            <a:ext cx="2430463" cy="2714625"/>
          </a:xfrm>
          <a:prstGeom prst="rect">
            <a:avLst/>
          </a:prstGeom>
          <a:solidFill>
            <a:srgbClr val="00B0F0">
              <a:alpha val="10000"/>
            </a:srgbClr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2571776" y="1899537"/>
            <a:ext cx="2227008" cy="7574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646464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000">
              <a:solidFill>
                <a:schemeClr val="tx2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02" name="TextBox 146"/>
          <p:cNvSpPr txBox="1">
            <a:spLocks noChangeArrowheads="1"/>
          </p:cNvSpPr>
          <p:nvPr/>
        </p:nvSpPr>
        <p:spPr bwMode="auto">
          <a:xfrm>
            <a:off x="2555777" y="1951406"/>
            <a:ext cx="2273688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形成一批转型</a:t>
            </a:r>
            <a:endParaRPr lang="en-US" altLang="zh-CN" sz="2000" b="1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特色项目</a:t>
            </a:r>
            <a:endParaRPr lang="en-US" altLang="zh-CN" sz="2000" b="1" dirty="0">
              <a:ln w="0">
                <a:noFill/>
              </a:ln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252633" y="1484784"/>
            <a:ext cx="3645050" cy="450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国家产教融合项目学校</a:t>
            </a:r>
            <a:endParaRPr lang="zh-CN" altLang="en-US" sz="2400" b="1" dirty="0">
              <a:solidFill>
                <a:schemeClr val="tx2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252633" y="1922062"/>
            <a:ext cx="3645050" cy="450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000">
              <a:solidFill>
                <a:schemeClr val="tx2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252633" y="2354021"/>
            <a:ext cx="3645050" cy="450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000">
              <a:solidFill>
                <a:schemeClr val="tx2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2555776" y="3607590"/>
            <a:ext cx="2227008" cy="7574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646464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学科专业自主权</a:t>
            </a:r>
            <a:endParaRPr lang="en-US" altLang="zh-CN" sz="2000" b="1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下放到位</a:t>
            </a:r>
            <a:endParaRPr lang="zh-CN" altLang="en-US" sz="2000" b="1" dirty="0">
              <a:ln w="0">
                <a:noFill/>
              </a:ln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292081" y="3440223"/>
            <a:ext cx="3645050" cy="4502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000" dirty="0">
              <a:solidFill>
                <a:schemeClr val="tx2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292081" y="3823614"/>
            <a:ext cx="3645050" cy="4502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自主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申报设置调整专业</a:t>
            </a:r>
          </a:p>
        </p:txBody>
      </p:sp>
      <p:sp>
        <p:nvSpPr>
          <p:cNvPr id="109" name="矩形 108"/>
          <p:cNvSpPr/>
          <p:nvPr/>
        </p:nvSpPr>
        <p:spPr>
          <a:xfrm>
            <a:off x="5292081" y="4309460"/>
            <a:ext cx="3645050" cy="4502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000">
              <a:solidFill>
                <a:schemeClr val="tx2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5437188" y="1887215"/>
            <a:ext cx="3383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紫金学院、产业学院等</a:t>
            </a: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5295900" y="2348880"/>
            <a:ext cx="3668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精准扶贫类专业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5603552" y="3399383"/>
            <a:ext cx="393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专业设置审核改革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5148064" y="4263479"/>
            <a:ext cx="383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下放学位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授权点审核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权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2084300" y="1916832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084300" y="3789040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6512" y="318542"/>
            <a:ext cx="6407695" cy="450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-154532" y="260648"/>
            <a:ext cx="6647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三</a:t>
            </a:r>
            <a:r>
              <a:rPr lang="zh-CN" altLang="zh-CN" sz="2800" b="1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打造对接产业的应用学科专业体系</a:t>
            </a:r>
            <a:endParaRPr lang="zh-CN" altLang="zh-CN" sz="2800" b="1" dirty="0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37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  <p:bldP spid="100" grpId="0" animBg="1"/>
      <p:bldP spid="101" grpId="0" animBg="1"/>
      <p:bldP spid="102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/>
      <p:bldP spid="112" grpId="0"/>
      <p:bldP spid="113" grpId="0"/>
      <p:bldP spid="114" grpId="0"/>
      <p:bldP spid="115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主题">
  <a:themeElements>
    <a:clrScheme name="图钉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3551</Words>
  <Application>Microsoft Office PowerPoint</Application>
  <PresentationFormat>全屏显示(4:3)</PresentationFormat>
  <Paragraphs>499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60" baseType="lpstr">
      <vt:lpstr>Arial</vt:lpstr>
      <vt:lpstr>宋体</vt:lpstr>
      <vt:lpstr>PMingLiU</vt:lpstr>
      <vt:lpstr>Lato Regular</vt:lpstr>
      <vt:lpstr>Wingdings</vt:lpstr>
      <vt:lpstr>华文隶书</vt:lpstr>
      <vt:lpstr>华文楷体</vt:lpstr>
      <vt:lpstr>华文仿宋</vt:lpstr>
      <vt:lpstr>Open Sans</vt:lpstr>
      <vt:lpstr>Times New Roman</vt:lpstr>
      <vt:lpstr>楷体</vt:lpstr>
      <vt:lpstr>微软雅黑</vt:lpstr>
      <vt:lpstr>Open Sans Light</vt:lpstr>
      <vt:lpstr>Oxygen</vt:lpstr>
      <vt:lpstr>Calibri</vt:lpstr>
      <vt:lpstr>黑体</vt:lpstr>
      <vt:lpstr>华文新魏</vt:lpstr>
      <vt:lpstr>STIXGeneral-Bold</vt:lpstr>
      <vt:lpstr>华文琥珀</vt:lpstr>
      <vt:lpstr>微软雅黑 Light</vt:lpstr>
      <vt:lpstr>华文中宋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学科建设是高校发展永恒的主题</vt:lpstr>
      <vt:lpstr>1、学科队伍是核心</vt:lpstr>
      <vt:lpstr>4、国际合作联合实验室</vt:lpstr>
      <vt:lpstr>PowerPoint 演示文稿</vt:lpstr>
      <vt:lpstr>PowerPoint 演示文稿</vt:lpstr>
      <vt:lpstr>学科实力决定高校水平与地位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www.1ppt.com</dc:creator>
  <cp:lastModifiedBy>REAPSON</cp:lastModifiedBy>
  <cp:revision>284</cp:revision>
  <dcterms:created xsi:type="dcterms:W3CDTF">2013-10-12T09:35:00Z</dcterms:created>
  <dcterms:modified xsi:type="dcterms:W3CDTF">2017-04-26T16:10:32Z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